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0"/>
  </p:notesMasterIdLst>
  <p:sldIdLst>
    <p:sldId id="256" r:id="rId2"/>
    <p:sldId id="315" r:id="rId3"/>
    <p:sldId id="334" r:id="rId4"/>
    <p:sldId id="335" r:id="rId5"/>
    <p:sldId id="336" r:id="rId6"/>
    <p:sldId id="330" r:id="rId7"/>
    <p:sldId id="333" r:id="rId8"/>
    <p:sldId id="316" r:id="rId9"/>
    <p:sldId id="326" r:id="rId10"/>
    <p:sldId id="325" r:id="rId11"/>
    <p:sldId id="319" r:id="rId12"/>
    <p:sldId id="320" r:id="rId13"/>
    <p:sldId id="321" r:id="rId14"/>
    <p:sldId id="322" r:id="rId15"/>
    <p:sldId id="323" r:id="rId16"/>
    <p:sldId id="324" r:id="rId17"/>
    <p:sldId id="327" r:id="rId18"/>
    <p:sldId id="328" r:id="rId19"/>
    <p:sldId id="329" r:id="rId20"/>
    <p:sldId id="337" r:id="rId21"/>
    <p:sldId id="338" r:id="rId22"/>
    <p:sldId id="317" r:id="rId23"/>
    <p:sldId id="318" r:id="rId24"/>
    <p:sldId id="331" r:id="rId25"/>
    <p:sldId id="341" r:id="rId26"/>
    <p:sldId id="340" r:id="rId27"/>
    <p:sldId id="339" r:id="rId28"/>
    <p:sldId id="332" r:id="rId29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747775"/>
          </p15:clr>
        </p15:guide>
        <p15:guide id="2" pos="266">
          <p15:clr>
            <a:srgbClr val="747775"/>
          </p15:clr>
        </p15:guide>
        <p15:guide id="3" orient="horz" pos="360">
          <p15:clr>
            <a:srgbClr val="747775"/>
          </p15:clr>
        </p15:guide>
        <p15:guide id="4" orient="horz" pos="396">
          <p15:clr>
            <a:srgbClr val="747775"/>
          </p15:clr>
        </p15:guide>
        <p15:guide id="5" orient="horz" pos="962">
          <p15:clr>
            <a:srgbClr val="747775"/>
          </p15:clr>
        </p15:guide>
        <p15:guide id="6" orient="horz" pos="456">
          <p15:clr>
            <a:srgbClr val="747775"/>
          </p15:clr>
        </p15:guide>
        <p15:guide id="7" pos="1872">
          <p15:clr>
            <a:srgbClr val="747775"/>
          </p15:clr>
        </p15:guide>
        <p15:guide id="8" orient="horz" pos="543">
          <p15:clr>
            <a:srgbClr val="747775"/>
          </p15:clr>
        </p15:guide>
        <p15:guide id="9" orient="horz" pos="696">
          <p15:clr>
            <a:srgbClr val="747775"/>
          </p15:clr>
        </p15:guide>
        <p15:guide id="10" orient="horz" pos="707">
          <p15:clr>
            <a:srgbClr val="747775"/>
          </p15:clr>
        </p15:guide>
        <p15:guide id="11" orient="horz" pos="691">
          <p15:clr>
            <a:srgbClr val="747775"/>
          </p15:clr>
        </p15:guide>
        <p15:guide id="12" orient="horz" pos="524">
          <p15:clr>
            <a:srgbClr val="747775"/>
          </p15:clr>
        </p15:guide>
        <p15:guide id="13" orient="horz" pos="465">
          <p15:clr>
            <a:srgbClr val="747775"/>
          </p15:clr>
        </p15:guide>
        <p15:guide id="14" orient="horz" pos="462">
          <p15:clr>
            <a:srgbClr val="747775"/>
          </p15:clr>
        </p15:guide>
        <p15:guide id="15" pos="1800">
          <p15:clr>
            <a:srgbClr val="747775"/>
          </p15:clr>
        </p15:guide>
        <p15:guide id="16" orient="horz" pos="549">
          <p15:clr>
            <a:srgbClr val="747775"/>
          </p15:clr>
        </p15:guide>
        <p15:guide id="17" orient="horz" pos="1135">
          <p15:clr>
            <a:srgbClr val="747775"/>
          </p15:clr>
        </p15:guide>
        <p15:guide id="18" orient="horz" pos="553">
          <p15:clr>
            <a:srgbClr val="747775"/>
          </p15:clr>
        </p15:guide>
        <p15:guide id="19" orient="horz" pos="673">
          <p15:clr>
            <a:srgbClr val="747775"/>
          </p15:clr>
        </p15:guide>
        <p15:guide id="20" orient="horz">
          <p15:clr>
            <a:srgbClr val="747775"/>
          </p15:clr>
        </p15:guide>
        <p15:guide id="21" pos="7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81D023-AA0B-49B4-882D-78F4539F7E80}">
  <a:tblStyle styleId="{1881D023-AA0B-49B4-882D-78F4539F7E8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32D77C4-742F-463A-A074-8BE93042ABA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  <a:fill>
          <a:solidFill>
            <a:srgbClr val="CDD4EA"/>
          </a:solidFill>
        </a:fill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  <a:fill>
          <a:solidFill>
            <a:srgbClr val="CDD4EA"/>
          </a:solidFill>
        </a:fill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seCell>
    <a:swCell>
      <a:tcTxStyle b="off" i="off"/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neCell>
    <a:nwCell>
      <a:tcTxStyle b="off" i="off"/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nwCell>
  </a:tblStyle>
  <a:tblStyle styleId="{BCF68FDA-1D62-4BFF-8ED2-D809B2B64094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56925B6-B2B0-4059-8287-C06F6D6FFB21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40B9199-C558-4DB8-8F18-3FCF0F995535}" styleName="Table_4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AF6"/>
          </a:solidFill>
        </a:fill>
      </a:tcStyle>
    </a:wholeTbl>
    <a:band1H>
      <a:tcTxStyle b="off" i="off"/>
      <a:tcStyle>
        <a:tcBdr/>
        <a:fill>
          <a:solidFill>
            <a:srgbClr val="CAD2EC"/>
          </a:solidFill>
        </a:fill>
      </a:tcStyle>
    </a:band1H>
    <a:band2H>
      <a:tcTxStyle b="off" i="off"/>
      <a:tcStyle>
        <a:tcBdr/>
        <a:fill>
          <a:solidFill>
            <a:srgbClr val="CAD2EC"/>
          </a:solidFill>
        </a:fill>
      </a:tcStyle>
    </a:band2H>
    <a:band1V>
      <a:tcTxStyle b="off" i="off"/>
      <a:tcStyle>
        <a:tcBdr/>
        <a:fill>
          <a:solidFill>
            <a:srgbClr val="CAD2EC"/>
          </a:solidFill>
        </a:fill>
      </a:tcStyle>
    </a:band1V>
    <a:band2V>
      <a:tcTxStyle b="off" i="off"/>
      <a:tcStyle>
        <a:tcBdr/>
        <a:fill>
          <a:solidFill>
            <a:srgbClr val="CAD2EC"/>
          </a:solidFill>
        </a:fill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seCell>
    <a:swCell>
      <a:tcTxStyle b="off" i="off"/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neCell>
    <a:nwCell>
      <a:tcTxStyle b="off" i="off"/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4" y="67"/>
      </p:cViewPr>
      <p:guideLst>
        <p:guide orient="horz" pos="656"/>
        <p:guide pos="266"/>
        <p:guide orient="horz" pos="360"/>
        <p:guide orient="horz" pos="396"/>
        <p:guide orient="horz" pos="962"/>
        <p:guide orient="horz" pos="456"/>
        <p:guide pos="1872"/>
        <p:guide orient="horz" pos="543"/>
        <p:guide orient="horz" pos="696"/>
        <p:guide orient="horz" pos="707"/>
        <p:guide orient="horz" pos="691"/>
        <p:guide orient="horz" pos="524"/>
        <p:guide orient="horz" pos="465"/>
        <p:guide orient="horz" pos="462"/>
        <p:guide pos="1800"/>
        <p:guide orient="horz" pos="549"/>
        <p:guide orient="horz" pos="1135"/>
        <p:guide orient="horz" pos="553"/>
        <p:guide orient="horz" pos="673"/>
        <p:guide orient="horz"/>
        <p:guide pos="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07d417140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3407d417140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42577b8395_5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42577b8395_5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407d417140_0_1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618" name="Google Shape;618;g3407d417140_0_1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407d417140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624" name="Google Shape;624;g3407d417140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407d417140_0_1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630" name="Google Shape;630;g3407d417140_0_1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407d417140_0_1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636" name="Google Shape;636;g3407d417140_0_1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407d417140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407d417140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42577b8395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42577b8395_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72cc919a41_10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72cc919a41_10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72cc919a41_10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72cc919a41_10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72cc919a41_10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72cc919a41_10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07d417140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407d417140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>
          <a:extLst>
            <a:ext uri="{FF2B5EF4-FFF2-40B4-BE49-F238E27FC236}">
              <a16:creationId xmlns:a16="http://schemas.microsoft.com/office/drawing/2014/main" id="{85D6E2D5-EB31-EAE2-D4FC-557D26D7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07d417140_0_1113:notes">
            <a:extLst>
              <a:ext uri="{FF2B5EF4-FFF2-40B4-BE49-F238E27FC236}">
                <a16:creationId xmlns:a16="http://schemas.microsoft.com/office/drawing/2014/main" id="{4479E7E9-4AC5-0E63-04ED-034D78D226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407d417140_0_1113:notes">
            <a:extLst>
              <a:ext uri="{FF2B5EF4-FFF2-40B4-BE49-F238E27FC236}">
                <a16:creationId xmlns:a16="http://schemas.microsoft.com/office/drawing/2014/main" id="{5894D680-CBEB-60B0-C670-0A9D721CBB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621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>
          <a:extLst>
            <a:ext uri="{FF2B5EF4-FFF2-40B4-BE49-F238E27FC236}">
              <a16:creationId xmlns:a16="http://schemas.microsoft.com/office/drawing/2014/main" id="{56AA4EC2-C548-2BD7-DD2D-E66150318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07d417140_0_1113:notes">
            <a:extLst>
              <a:ext uri="{FF2B5EF4-FFF2-40B4-BE49-F238E27FC236}">
                <a16:creationId xmlns:a16="http://schemas.microsoft.com/office/drawing/2014/main" id="{5A4704AF-9528-639F-6846-0B3E909787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407d417140_0_1113:notes">
            <a:extLst>
              <a:ext uri="{FF2B5EF4-FFF2-40B4-BE49-F238E27FC236}">
                <a16:creationId xmlns:a16="http://schemas.microsoft.com/office/drawing/2014/main" id="{370984F5-387C-E3AE-705A-E36C9AFEBF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293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407d417140_0_1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606" name="Google Shape;606;g3407d417140_0_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407d417140_0_1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612" name="Google Shape;612;g3407d417140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72cc919a41_6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72cc919a41_6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>
          <a:extLst>
            <a:ext uri="{FF2B5EF4-FFF2-40B4-BE49-F238E27FC236}">
              <a16:creationId xmlns:a16="http://schemas.microsoft.com/office/drawing/2014/main" id="{9F041D89-A9C5-C911-F829-9EED59425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72cc919a41_62_0:notes">
            <a:extLst>
              <a:ext uri="{FF2B5EF4-FFF2-40B4-BE49-F238E27FC236}">
                <a16:creationId xmlns:a16="http://schemas.microsoft.com/office/drawing/2014/main" id="{21DEEA34-B547-0347-DA3A-920BABFEF4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72cc919a41_62_0:notes">
            <a:extLst>
              <a:ext uri="{FF2B5EF4-FFF2-40B4-BE49-F238E27FC236}">
                <a16:creationId xmlns:a16="http://schemas.microsoft.com/office/drawing/2014/main" id="{36B9EC58-2F30-8B53-04E5-7890C19292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34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>
          <a:extLst>
            <a:ext uri="{FF2B5EF4-FFF2-40B4-BE49-F238E27FC236}">
              <a16:creationId xmlns:a16="http://schemas.microsoft.com/office/drawing/2014/main" id="{F2EDE643-0C88-9FF0-A17F-DA50592F5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72cc919a41_62_0:notes">
            <a:extLst>
              <a:ext uri="{FF2B5EF4-FFF2-40B4-BE49-F238E27FC236}">
                <a16:creationId xmlns:a16="http://schemas.microsoft.com/office/drawing/2014/main" id="{C79A9E57-0B1C-9BA9-4B8C-B5CF340630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72cc919a41_62_0:notes">
            <a:extLst>
              <a:ext uri="{FF2B5EF4-FFF2-40B4-BE49-F238E27FC236}">
                <a16:creationId xmlns:a16="http://schemas.microsoft.com/office/drawing/2014/main" id="{14251605-CF88-D491-1593-10DBFBC186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494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>
          <a:extLst>
            <a:ext uri="{FF2B5EF4-FFF2-40B4-BE49-F238E27FC236}">
              <a16:creationId xmlns:a16="http://schemas.microsoft.com/office/drawing/2014/main" id="{EB59847E-72DE-AD2F-2240-1B1010274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72cc919a41_62_0:notes">
            <a:extLst>
              <a:ext uri="{FF2B5EF4-FFF2-40B4-BE49-F238E27FC236}">
                <a16:creationId xmlns:a16="http://schemas.microsoft.com/office/drawing/2014/main" id="{B0ABE4BC-5132-DACE-0455-BBA4D6C404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72cc919a41_62_0:notes">
            <a:extLst>
              <a:ext uri="{FF2B5EF4-FFF2-40B4-BE49-F238E27FC236}">
                <a16:creationId xmlns:a16="http://schemas.microsoft.com/office/drawing/2014/main" id="{E8B3F0D2-4083-C158-5DF4-64F7527804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185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4003d1c4e8_15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4003d1c4e8_15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>
          <a:extLst>
            <a:ext uri="{FF2B5EF4-FFF2-40B4-BE49-F238E27FC236}">
              <a16:creationId xmlns:a16="http://schemas.microsoft.com/office/drawing/2014/main" id="{22F7E653-40DC-56F7-36E7-25A182CCA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07d417140_0_1113:notes">
            <a:extLst>
              <a:ext uri="{FF2B5EF4-FFF2-40B4-BE49-F238E27FC236}">
                <a16:creationId xmlns:a16="http://schemas.microsoft.com/office/drawing/2014/main" id="{C7C01AD7-DB16-44F2-357F-3B62560018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407d417140_0_1113:notes">
            <a:extLst>
              <a:ext uri="{FF2B5EF4-FFF2-40B4-BE49-F238E27FC236}">
                <a16:creationId xmlns:a16="http://schemas.microsoft.com/office/drawing/2014/main" id="{9DBE278C-1B30-CB0C-A3DE-F77CF3032A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87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>
          <a:extLst>
            <a:ext uri="{FF2B5EF4-FFF2-40B4-BE49-F238E27FC236}">
              <a16:creationId xmlns:a16="http://schemas.microsoft.com/office/drawing/2014/main" id="{A40BFDF1-06A6-0CB8-E707-3F38406A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07d417140_0_1113:notes">
            <a:extLst>
              <a:ext uri="{FF2B5EF4-FFF2-40B4-BE49-F238E27FC236}">
                <a16:creationId xmlns:a16="http://schemas.microsoft.com/office/drawing/2014/main" id="{D0E53BDC-A363-E381-3899-A14058A8EF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407d417140_0_1113:notes">
            <a:extLst>
              <a:ext uri="{FF2B5EF4-FFF2-40B4-BE49-F238E27FC236}">
                <a16:creationId xmlns:a16="http://schemas.microsoft.com/office/drawing/2014/main" id="{CB67D677-C0DE-20CC-DFE0-52B068AC5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869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>
          <a:extLst>
            <a:ext uri="{FF2B5EF4-FFF2-40B4-BE49-F238E27FC236}">
              <a16:creationId xmlns:a16="http://schemas.microsoft.com/office/drawing/2014/main" id="{F407C99A-EDA3-7ACB-91F4-6CC83F083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07d417140_0_1113:notes">
            <a:extLst>
              <a:ext uri="{FF2B5EF4-FFF2-40B4-BE49-F238E27FC236}">
                <a16:creationId xmlns:a16="http://schemas.microsoft.com/office/drawing/2014/main" id="{728C10C4-9D52-166E-C04F-9DBC3B0A1E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407d417140_0_1113:notes">
            <a:extLst>
              <a:ext uri="{FF2B5EF4-FFF2-40B4-BE49-F238E27FC236}">
                <a16:creationId xmlns:a16="http://schemas.microsoft.com/office/drawing/2014/main" id="{07CC2E62-6ED9-5E5A-BAF4-EA2706D57E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73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407d417140_0_1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3407d417140_0_1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>
          <a:extLst>
            <a:ext uri="{FF2B5EF4-FFF2-40B4-BE49-F238E27FC236}">
              <a16:creationId xmlns:a16="http://schemas.microsoft.com/office/drawing/2014/main" id="{D51081A6-272A-924D-C8AB-8293D78E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07d417140_0_1113:notes">
            <a:extLst>
              <a:ext uri="{FF2B5EF4-FFF2-40B4-BE49-F238E27FC236}">
                <a16:creationId xmlns:a16="http://schemas.microsoft.com/office/drawing/2014/main" id="{13EF5F87-D631-DC84-D639-D2D9F3D2A4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407d417140_0_1113:notes">
            <a:extLst>
              <a:ext uri="{FF2B5EF4-FFF2-40B4-BE49-F238E27FC236}">
                <a16:creationId xmlns:a16="http://schemas.microsoft.com/office/drawing/2014/main" id="{DAC1D31F-EBA2-D732-EEC1-2DEF63DC6B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34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407d417140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g3407d417140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42577b8395_5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42577b8395_5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4"/>
          <p:cNvGrpSpPr/>
          <p:nvPr/>
        </p:nvGrpSpPr>
        <p:grpSpPr>
          <a:xfrm>
            <a:off x="0" y="4913361"/>
            <a:ext cx="9160097" cy="230175"/>
            <a:chOff x="0" y="9826722"/>
            <a:chExt cx="18320193" cy="460351"/>
          </a:xfrm>
        </p:grpSpPr>
        <p:sp>
          <p:nvSpPr>
            <p:cNvPr id="58" name="Google Shape;58;p14"/>
            <p:cNvSpPr/>
            <p:nvPr/>
          </p:nvSpPr>
          <p:spPr>
            <a:xfrm>
              <a:off x="0" y="9833473"/>
              <a:ext cx="4002900" cy="4536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4034918" y="9826722"/>
              <a:ext cx="3494400" cy="453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7561293" y="9833473"/>
              <a:ext cx="10758900" cy="444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2077" y="209374"/>
            <a:ext cx="644547" cy="7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/>
        </p:nvSpPr>
        <p:spPr>
          <a:xfrm>
            <a:off x="1116688" y="251888"/>
            <a:ext cx="333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BADAN METEOROLOGI</a:t>
            </a:r>
            <a:endParaRPr sz="1300" b="1" i="0" u="none" strike="noStrike" cap="non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KLIMATOLOGI DAN GEOFISIKA</a:t>
            </a:r>
            <a:endParaRPr sz="1300" b="1" i="0" u="none" strike="noStrike" cap="non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251636" y="1641200"/>
            <a:ext cx="4353600" cy="19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3600" b="1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BRIEFING</a:t>
            </a:r>
            <a:endParaRPr sz="3600" b="1" i="0" u="none" strike="noStrike" cap="non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3600" b="1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KONDISI CUACA</a:t>
            </a:r>
            <a:endParaRPr sz="3600" b="1">
              <a:solidFill>
                <a:srgbClr val="494949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3600" b="1">
                <a:solidFill>
                  <a:srgbClr val="494949"/>
                </a:solidFill>
              </a:rPr>
              <a:t>05 April 2026</a:t>
            </a:r>
            <a:endParaRPr sz="1300" b="1" i="0" u="none" strike="noStrike" cap="non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0050" y="9200"/>
            <a:ext cx="4161801" cy="499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913" y="3676950"/>
            <a:ext cx="93345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/>
          <p:nvPr/>
        </p:nvSpPr>
        <p:spPr>
          <a:xfrm>
            <a:off x="109250" y="4378700"/>
            <a:ext cx="484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Kedeputian Bidang Meteorologi</a:t>
            </a:r>
            <a:endParaRPr sz="16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4"/>
          <p:cNvSpPr txBox="1"/>
          <p:nvPr/>
        </p:nvSpPr>
        <p:spPr>
          <a:xfrm>
            <a:off x="981800" y="144900"/>
            <a:ext cx="7709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Vertical Wind Shear Sfc - 925 hPa 05 April 2026, 00 UTC</a:t>
            </a:r>
            <a:endParaRPr sz="1800" b="1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59" name="Google Shape;659;p94" title="vertical_wind_shear_Surface-925p0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975" y="476350"/>
            <a:ext cx="7717745" cy="44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8"/>
          <p:cNvSpPr txBox="1"/>
          <p:nvPr/>
        </p:nvSpPr>
        <p:spPr>
          <a:xfrm>
            <a:off x="1052138" y="259200"/>
            <a:ext cx="7275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CAPE 05 April</a:t>
            </a:r>
            <a:r>
              <a:rPr lang="en" sz="27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00 UTC</a:t>
            </a:r>
            <a:endParaRPr sz="24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1" name="Google Shape;621;p88" title="CAPE_plus_Surface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188" y="723900"/>
            <a:ext cx="7307515" cy="41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9"/>
          <p:cNvSpPr txBox="1"/>
          <p:nvPr/>
        </p:nvSpPr>
        <p:spPr>
          <a:xfrm>
            <a:off x="1052138" y="259200"/>
            <a:ext cx="7275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SI 05 April</a:t>
            </a:r>
            <a:r>
              <a:rPr lang="en" sz="27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00 UTC</a:t>
            </a:r>
            <a:endParaRPr sz="24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7" name="Google Shape;627;p89" title="SI_Surface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075" y="702750"/>
            <a:ext cx="7307515" cy="41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0"/>
          <p:cNvSpPr txBox="1"/>
          <p:nvPr/>
        </p:nvSpPr>
        <p:spPr>
          <a:xfrm>
            <a:off x="1052138" y="259200"/>
            <a:ext cx="7275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LI 05 April</a:t>
            </a:r>
            <a:r>
              <a:rPr lang="en" sz="27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00 UTC</a:t>
            </a:r>
            <a:endParaRPr sz="24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33" name="Google Shape;633;p90" title="LI_Surface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225" y="674700"/>
            <a:ext cx="7307515" cy="41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1"/>
          <p:cNvSpPr txBox="1"/>
          <p:nvPr/>
        </p:nvSpPr>
        <p:spPr>
          <a:xfrm>
            <a:off x="1052138" y="259200"/>
            <a:ext cx="7275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KI 05 April</a:t>
            </a:r>
            <a:r>
              <a:rPr lang="en" sz="27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00 UTC</a:t>
            </a:r>
            <a:endParaRPr sz="24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39" name="Google Shape;639;p91" title="KI_Surface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188" y="674700"/>
            <a:ext cx="7307515" cy="41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2"/>
          <p:cNvSpPr txBox="1"/>
          <p:nvPr/>
        </p:nvSpPr>
        <p:spPr>
          <a:xfrm>
            <a:off x="1052150" y="259200"/>
            <a:ext cx="746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2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RH 850mb dan 700mb 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05 April </a:t>
            </a:r>
            <a:r>
              <a:rPr lang="en" sz="22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2025, 00 UTC</a:t>
            </a:r>
            <a:endParaRPr sz="22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45" name="Google Shape;645;p92" title="RH_850p0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75" y="1226625"/>
            <a:ext cx="4347423" cy="247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92" title="RH_700p0_cubi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4048" y="1171225"/>
            <a:ext cx="4393400" cy="2503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3"/>
          <p:cNvSpPr txBox="1"/>
          <p:nvPr/>
        </p:nvSpPr>
        <p:spPr>
          <a:xfrm>
            <a:off x="1052138" y="259200"/>
            <a:ext cx="727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Surface - 925 mb Wind 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05 April </a:t>
            </a:r>
            <a:r>
              <a:rPr lang="en" sz="21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2025, 00 UTC</a:t>
            </a:r>
            <a:endParaRPr sz="21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52" name="Google Shape;652;p93" title="Wind_Speed_925p0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00" y="1186100"/>
            <a:ext cx="4387927" cy="250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3" title="Wind_Speed_Surface_cubi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202" y="1203788"/>
            <a:ext cx="4325873" cy="2464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6"/>
          <p:cNvSpPr txBox="1"/>
          <p:nvPr/>
        </p:nvSpPr>
        <p:spPr>
          <a:xfrm>
            <a:off x="922000" y="236300"/>
            <a:ext cx="7709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Freezing Level </a:t>
            </a:r>
            <a:r>
              <a:rPr lang="en" sz="19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05 April</a:t>
            </a:r>
            <a:r>
              <a:rPr lang="en" sz="18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2025, 00 UTC</a:t>
            </a:r>
            <a:endParaRPr sz="1800" b="1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96" title="freezing_level_surface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363" y="571500"/>
            <a:ext cx="7254973" cy="427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7"/>
          <p:cNvSpPr txBox="1"/>
          <p:nvPr/>
        </p:nvSpPr>
        <p:spPr>
          <a:xfrm>
            <a:off x="1069875" y="294300"/>
            <a:ext cx="7709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CCL 05 April 2026, 00 UTC</a:t>
            </a:r>
            <a:endParaRPr sz="1800" b="1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7" name="Google Shape;677;p97" title="CCL_surface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863" y="674950"/>
            <a:ext cx="7345132" cy="422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8"/>
          <p:cNvSpPr txBox="1"/>
          <p:nvPr/>
        </p:nvSpPr>
        <p:spPr>
          <a:xfrm>
            <a:off x="1052150" y="259200"/>
            <a:ext cx="7709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LCL 05 April 2026, 00 UTC</a:t>
            </a:r>
            <a:endParaRPr sz="1800" b="1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83" name="Google Shape;683;p98" title="LCL_surface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25" y="628250"/>
            <a:ext cx="7406208" cy="42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4"/>
          <p:cNvSpPr txBox="1"/>
          <p:nvPr/>
        </p:nvSpPr>
        <p:spPr>
          <a:xfrm>
            <a:off x="1244555" y="138565"/>
            <a:ext cx="7770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Distribusi Kecepatan Angin (METAR)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84DF06-C53E-F47B-5191-9735B5F3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67" y="628650"/>
            <a:ext cx="7343696" cy="423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>
          <a:extLst>
            <a:ext uri="{FF2B5EF4-FFF2-40B4-BE49-F238E27FC236}">
              <a16:creationId xmlns:a16="http://schemas.microsoft.com/office/drawing/2014/main" id="{E6F1B9CF-A574-A0B9-44E8-B3940998B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823087E-7B3E-525B-40F4-09FC11738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 b="14031"/>
          <a:stretch>
            <a:fillRect/>
          </a:stretch>
        </p:blipFill>
        <p:spPr bwMode="auto">
          <a:xfrm>
            <a:off x="805813" y="1096963"/>
            <a:ext cx="8105893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96;p84">
            <a:extLst>
              <a:ext uri="{FF2B5EF4-FFF2-40B4-BE49-F238E27FC236}">
                <a16:creationId xmlns:a16="http://schemas.microsoft.com/office/drawing/2014/main" id="{CF5A4C3A-C24B-BEBA-6769-B96DD4CB06FF}"/>
              </a:ext>
            </a:extLst>
          </p:cNvPr>
          <p:cNvSpPr txBox="1"/>
          <p:nvPr/>
        </p:nvSpPr>
        <p:spPr>
          <a:xfrm>
            <a:off x="1244555" y="138565"/>
            <a:ext cx="77706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Distribusi Tingkat Kewaspadaan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berdasarkan Prakiraan (TAF)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78508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>
          <a:extLst>
            <a:ext uri="{FF2B5EF4-FFF2-40B4-BE49-F238E27FC236}">
              <a16:creationId xmlns:a16="http://schemas.microsoft.com/office/drawing/2014/main" id="{364527C7-BD22-B2D0-8462-BAE071292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6;p84">
            <a:extLst>
              <a:ext uri="{FF2B5EF4-FFF2-40B4-BE49-F238E27FC236}">
                <a16:creationId xmlns:a16="http://schemas.microsoft.com/office/drawing/2014/main" id="{A2B8FA45-5A58-3669-54CD-F2EC94240AB9}"/>
              </a:ext>
            </a:extLst>
          </p:cNvPr>
          <p:cNvSpPr txBox="1"/>
          <p:nvPr/>
        </p:nvSpPr>
        <p:spPr>
          <a:xfrm>
            <a:off x="1244555" y="138565"/>
            <a:ext cx="77706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Penyebab</a:t>
            </a: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Tingkat Kewaspadaan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berdasarkan Prakiraan (TAF)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095509-9FBD-1734-CB92-9CE27009F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1041400"/>
            <a:ext cx="4816820" cy="38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36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6"/>
          <p:cNvSpPr txBox="1"/>
          <p:nvPr/>
        </p:nvSpPr>
        <p:spPr>
          <a:xfrm>
            <a:off x="984368" y="308403"/>
            <a:ext cx="7770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Medium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Level SigWx 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21</a:t>
            </a:r>
            <a:r>
              <a:rPr lang="en" sz="19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November</a:t>
            </a:r>
            <a:r>
              <a:rPr lang="en" sz="27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12 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UTC</a:t>
            </a:r>
            <a:endParaRPr sz="24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09" name="Google Shape;609;p86" title="mediumsigwx_20251102_060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52" y="1067650"/>
            <a:ext cx="8033124" cy="386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7"/>
          <p:cNvSpPr txBox="1"/>
          <p:nvPr/>
        </p:nvSpPr>
        <p:spPr>
          <a:xfrm>
            <a:off x="1140293" y="248853"/>
            <a:ext cx="777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High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Level SigWx 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21 November 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2025, 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12 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UTC</a:t>
            </a:r>
            <a:endParaRPr sz="24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15" name="Google Shape;615;p87" title="highsigwx_20251101_060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4150" y="681603"/>
            <a:ext cx="5095229" cy="422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00"/>
          <p:cNvSpPr txBox="1"/>
          <p:nvPr/>
        </p:nvSpPr>
        <p:spPr>
          <a:xfrm>
            <a:off x="971255" y="363803"/>
            <a:ext cx="777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Warning Aktif 05 April 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24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97" name="Google Shape;697;p100"/>
          <p:cNvSpPr txBox="1"/>
          <p:nvPr/>
        </p:nvSpPr>
        <p:spPr>
          <a:xfrm>
            <a:off x="971250" y="838194"/>
            <a:ext cx="7496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1000">
              <a:solidFill>
                <a:schemeClr val="dk1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8" name="Google Shape;698;p100"/>
          <p:cNvSpPr txBox="1"/>
          <p:nvPr/>
        </p:nvSpPr>
        <p:spPr>
          <a:xfrm>
            <a:off x="6641413" y="4739950"/>
            <a:ext cx="2466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3236887-4870-C45F-817A-A4A93F91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69" y="929716"/>
            <a:ext cx="8098971" cy="39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>
          <a:extLst>
            <a:ext uri="{FF2B5EF4-FFF2-40B4-BE49-F238E27FC236}">
              <a16:creationId xmlns:a16="http://schemas.microsoft.com/office/drawing/2014/main" id="{DBCEC586-CB0C-E3FF-B7C1-E9C2D20C6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00">
            <a:extLst>
              <a:ext uri="{FF2B5EF4-FFF2-40B4-BE49-F238E27FC236}">
                <a16:creationId xmlns:a16="http://schemas.microsoft.com/office/drawing/2014/main" id="{BE72A56B-705D-63B6-1353-E2FE50A0593F}"/>
              </a:ext>
            </a:extLst>
          </p:cNvPr>
          <p:cNvSpPr txBox="1"/>
          <p:nvPr/>
        </p:nvSpPr>
        <p:spPr>
          <a:xfrm>
            <a:off x="971255" y="363803"/>
            <a:ext cx="777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Warning selama 24 jam</a:t>
            </a:r>
            <a:endParaRPr sz="24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97" name="Google Shape;697;p100">
            <a:extLst>
              <a:ext uri="{FF2B5EF4-FFF2-40B4-BE49-F238E27FC236}">
                <a16:creationId xmlns:a16="http://schemas.microsoft.com/office/drawing/2014/main" id="{5303F063-4EE5-FE80-1787-278F82F9EE64}"/>
              </a:ext>
            </a:extLst>
          </p:cNvPr>
          <p:cNvSpPr txBox="1"/>
          <p:nvPr/>
        </p:nvSpPr>
        <p:spPr>
          <a:xfrm>
            <a:off x="971250" y="838194"/>
            <a:ext cx="7496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1000">
              <a:solidFill>
                <a:schemeClr val="dk1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8" name="Google Shape;698;p100">
            <a:extLst>
              <a:ext uri="{FF2B5EF4-FFF2-40B4-BE49-F238E27FC236}">
                <a16:creationId xmlns:a16="http://schemas.microsoft.com/office/drawing/2014/main" id="{1CF0077A-4C04-8D75-5ED7-C5E791640EAA}"/>
              </a:ext>
            </a:extLst>
          </p:cNvPr>
          <p:cNvSpPr txBox="1"/>
          <p:nvPr/>
        </p:nvSpPr>
        <p:spPr>
          <a:xfrm>
            <a:off x="6641413" y="4739950"/>
            <a:ext cx="2466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722D1B8-0C7A-A7DA-49EF-281D4136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0" y="863374"/>
            <a:ext cx="7770600" cy="375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23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>
          <a:extLst>
            <a:ext uri="{FF2B5EF4-FFF2-40B4-BE49-F238E27FC236}">
              <a16:creationId xmlns:a16="http://schemas.microsoft.com/office/drawing/2014/main" id="{F8C7973C-B0E6-383C-A75F-C08DB730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00">
            <a:extLst>
              <a:ext uri="{FF2B5EF4-FFF2-40B4-BE49-F238E27FC236}">
                <a16:creationId xmlns:a16="http://schemas.microsoft.com/office/drawing/2014/main" id="{9D11B24D-8BD6-E4D4-52E1-CCD742718739}"/>
              </a:ext>
            </a:extLst>
          </p:cNvPr>
          <p:cNvSpPr txBox="1"/>
          <p:nvPr/>
        </p:nvSpPr>
        <p:spPr>
          <a:xfrm>
            <a:off x="971255" y="363803"/>
            <a:ext cx="777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SIGMET 05 April 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24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97" name="Google Shape;697;p100">
            <a:extLst>
              <a:ext uri="{FF2B5EF4-FFF2-40B4-BE49-F238E27FC236}">
                <a16:creationId xmlns:a16="http://schemas.microsoft.com/office/drawing/2014/main" id="{E6DC53E8-27AA-3B39-B8B5-AA009B1270F8}"/>
              </a:ext>
            </a:extLst>
          </p:cNvPr>
          <p:cNvSpPr txBox="1"/>
          <p:nvPr/>
        </p:nvSpPr>
        <p:spPr>
          <a:xfrm>
            <a:off x="971250" y="838194"/>
            <a:ext cx="7496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1000">
              <a:solidFill>
                <a:schemeClr val="dk1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8" name="Google Shape;698;p100">
            <a:extLst>
              <a:ext uri="{FF2B5EF4-FFF2-40B4-BE49-F238E27FC236}">
                <a16:creationId xmlns:a16="http://schemas.microsoft.com/office/drawing/2014/main" id="{89945EE5-780A-9A69-3C15-2B01698DABD9}"/>
              </a:ext>
            </a:extLst>
          </p:cNvPr>
          <p:cNvSpPr txBox="1"/>
          <p:nvPr/>
        </p:nvSpPr>
        <p:spPr>
          <a:xfrm>
            <a:off x="6641413" y="4739950"/>
            <a:ext cx="2466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/>
          </a:p>
        </p:txBody>
      </p:sp>
      <p:pic>
        <p:nvPicPr>
          <p:cNvPr id="699" name="Google Shape;699;p100" title="sigmet_map.png">
            <a:extLst>
              <a:ext uri="{FF2B5EF4-FFF2-40B4-BE49-F238E27FC236}">
                <a16:creationId xmlns:a16="http://schemas.microsoft.com/office/drawing/2014/main" id="{75B09CD3-DFDA-722A-0F97-C29C447675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785" y="1136850"/>
            <a:ext cx="8004070" cy="370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007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>
          <a:extLst>
            <a:ext uri="{FF2B5EF4-FFF2-40B4-BE49-F238E27FC236}">
              <a16:creationId xmlns:a16="http://schemas.microsoft.com/office/drawing/2014/main" id="{2816EFDF-C3A9-7B41-F4C6-13C3D5E31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00">
            <a:extLst>
              <a:ext uri="{FF2B5EF4-FFF2-40B4-BE49-F238E27FC236}">
                <a16:creationId xmlns:a16="http://schemas.microsoft.com/office/drawing/2014/main" id="{51496B75-7836-879E-C320-5303316D85F3}"/>
              </a:ext>
            </a:extLst>
          </p:cNvPr>
          <p:cNvSpPr txBox="1"/>
          <p:nvPr/>
        </p:nvSpPr>
        <p:spPr>
          <a:xfrm>
            <a:off x="971255" y="363803"/>
            <a:ext cx="777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Distribusi SIGMET pada Bandara 05 April 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24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97" name="Google Shape;697;p100">
            <a:extLst>
              <a:ext uri="{FF2B5EF4-FFF2-40B4-BE49-F238E27FC236}">
                <a16:creationId xmlns:a16="http://schemas.microsoft.com/office/drawing/2014/main" id="{9DB487AB-DBCC-16E4-CC5E-8B2DDC8180FF}"/>
              </a:ext>
            </a:extLst>
          </p:cNvPr>
          <p:cNvSpPr txBox="1"/>
          <p:nvPr/>
        </p:nvSpPr>
        <p:spPr>
          <a:xfrm>
            <a:off x="971250" y="838194"/>
            <a:ext cx="7496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1000">
              <a:solidFill>
                <a:schemeClr val="dk1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8" name="Google Shape;698;p100">
            <a:extLst>
              <a:ext uri="{FF2B5EF4-FFF2-40B4-BE49-F238E27FC236}">
                <a16:creationId xmlns:a16="http://schemas.microsoft.com/office/drawing/2014/main" id="{100D2E30-423E-11BA-0F72-A3E341775AB0}"/>
              </a:ext>
            </a:extLst>
          </p:cNvPr>
          <p:cNvSpPr txBox="1"/>
          <p:nvPr/>
        </p:nvSpPr>
        <p:spPr>
          <a:xfrm>
            <a:off x="6641413" y="4739950"/>
            <a:ext cx="2466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366060C-F9FC-4BF1-56B9-D1442531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4" y="817549"/>
            <a:ext cx="8008751" cy="40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79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1"/>
          <p:cNvSpPr txBox="1"/>
          <p:nvPr/>
        </p:nvSpPr>
        <p:spPr>
          <a:xfrm>
            <a:off x="1080393" y="202202"/>
            <a:ext cx="777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Advisory VAAC 05 April 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2026</a:t>
            </a:r>
            <a:r>
              <a:rPr lang="en" sz="24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24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05" name="Google Shape;705;p101" title="ash_dispersion_multi_altitu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392" y="831850"/>
            <a:ext cx="7123081" cy="3896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>
          <a:extLst>
            <a:ext uri="{FF2B5EF4-FFF2-40B4-BE49-F238E27FC236}">
              <a16:creationId xmlns:a16="http://schemas.microsoft.com/office/drawing/2014/main" id="{54145E9B-733F-44CA-A6B4-124AE3E2C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4">
            <a:extLst>
              <a:ext uri="{FF2B5EF4-FFF2-40B4-BE49-F238E27FC236}">
                <a16:creationId xmlns:a16="http://schemas.microsoft.com/office/drawing/2014/main" id="{6E26867E-5F54-E363-74B2-6ADFE987F1A6}"/>
              </a:ext>
            </a:extLst>
          </p:cNvPr>
          <p:cNvSpPr txBox="1"/>
          <p:nvPr/>
        </p:nvSpPr>
        <p:spPr>
          <a:xfrm>
            <a:off x="1244555" y="138565"/>
            <a:ext cx="7770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Distribusi Jarak Pandang (METAR)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FDE02B8-0400-5288-4064-51E173E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61" y="628650"/>
            <a:ext cx="7174168" cy="42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1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>
          <a:extLst>
            <a:ext uri="{FF2B5EF4-FFF2-40B4-BE49-F238E27FC236}">
              <a16:creationId xmlns:a16="http://schemas.microsoft.com/office/drawing/2014/main" id="{A2EC2B03-F230-1400-E0EB-20F731FF5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4">
            <a:extLst>
              <a:ext uri="{FF2B5EF4-FFF2-40B4-BE49-F238E27FC236}">
                <a16:creationId xmlns:a16="http://schemas.microsoft.com/office/drawing/2014/main" id="{96C81C91-7DBE-7903-82E4-4E6B04F2E070}"/>
              </a:ext>
            </a:extLst>
          </p:cNvPr>
          <p:cNvSpPr txBox="1"/>
          <p:nvPr/>
        </p:nvSpPr>
        <p:spPr>
          <a:xfrm>
            <a:off x="1244555" y="138565"/>
            <a:ext cx="7770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Distribusi Fenomena Cuaca (METAR)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EA254E-30A4-126B-58D9-1C993DFD5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4" y="662175"/>
            <a:ext cx="7717774" cy="417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60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>
          <a:extLst>
            <a:ext uri="{FF2B5EF4-FFF2-40B4-BE49-F238E27FC236}">
              <a16:creationId xmlns:a16="http://schemas.microsoft.com/office/drawing/2014/main" id="{387ACC8F-CA82-64C8-5C50-A7791DEC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4">
            <a:extLst>
              <a:ext uri="{FF2B5EF4-FFF2-40B4-BE49-F238E27FC236}">
                <a16:creationId xmlns:a16="http://schemas.microsoft.com/office/drawing/2014/main" id="{5EB3A5FC-2FBB-874F-073C-9D116A8CA888}"/>
              </a:ext>
            </a:extLst>
          </p:cNvPr>
          <p:cNvSpPr txBox="1"/>
          <p:nvPr/>
        </p:nvSpPr>
        <p:spPr>
          <a:xfrm>
            <a:off x="1244555" y="138565"/>
            <a:ext cx="77706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Distribusi Tingkat Kewaspadaan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berdasarkan Observasi (METAR)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9D054F-ED81-B105-C4B3-93ACB23A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" y="1000339"/>
            <a:ext cx="8292546" cy="39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5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9"/>
          <p:cNvSpPr txBox="1"/>
          <p:nvPr/>
        </p:nvSpPr>
        <p:spPr>
          <a:xfrm>
            <a:off x="1056630" y="386853"/>
            <a:ext cx="777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SPECI 05 April </a:t>
            </a:r>
            <a:r>
              <a:rPr lang="en" sz="2400" b="1" i="0" u="none" strike="noStrike" cap="none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</a:t>
            </a:r>
            <a:r>
              <a:rPr lang="en" sz="24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24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89" name="Google Shape;689;p99"/>
          <p:cNvSpPr txBox="1"/>
          <p:nvPr/>
        </p:nvSpPr>
        <p:spPr>
          <a:xfrm>
            <a:off x="971250" y="838194"/>
            <a:ext cx="7496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1000">
              <a:solidFill>
                <a:schemeClr val="dk1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1" name="Google Shape;691;p99" title="speci_m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718" y="1236900"/>
            <a:ext cx="7962563" cy="35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>
          <a:extLst>
            <a:ext uri="{FF2B5EF4-FFF2-40B4-BE49-F238E27FC236}">
              <a16:creationId xmlns:a16="http://schemas.microsoft.com/office/drawing/2014/main" id="{DB7436EA-957D-85E1-3712-780892C99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4">
            <a:extLst>
              <a:ext uri="{FF2B5EF4-FFF2-40B4-BE49-F238E27FC236}">
                <a16:creationId xmlns:a16="http://schemas.microsoft.com/office/drawing/2014/main" id="{B1DECF79-23B4-CB08-686C-649966305335}"/>
              </a:ext>
            </a:extLst>
          </p:cNvPr>
          <p:cNvSpPr txBox="1"/>
          <p:nvPr/>
        </p:nvSpPr>
        <p:spPr>
          <a:xfrm>
            <a:off x="1244555" y="138565"/>
            <a:ext cx="7770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Analisis Udara Atas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900" b="1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05 April 2026 </a:t>
            </a:r>
            <a:r>
              <a:rPr lang="en" sz="1900" b="1" i="0" u="none" strike="noStrike" cap="none" dirty="0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00.00 UTC</a:t>
            </a:r>
            <a:endParaRPr sz="2800" b="1" i="0" u="none" strike="noStrike" cap="none" dirty="0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97" name="Google Shape;597;p84" title="stability_map_with_station_names.png">
            <a:extLst>
              <a:ext uri="{FF2B5EF4-FFF2-40B4-BE49-F238E27FC236}">
                <a16:creationId xmlns:a16="http://schemas.microsoft.com/office/drawing/2014/main" id="{4143C279-5395-E79A-0041-CF96DAF196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14265"/>
            <a:ext cx="8413804" cy="3976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37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5"/>
          <p:cNvSpPr txBox="1"/>
          <p:nvPr/>
        </p:nvSpPr>
        <p:spPr>
          <a:xfrm>
            <a:off x="1189355" y="138565"/>
            <a:ext cx="7770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8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Angin Signifikan</a:t>
            </a:r>
            <a:endParaRPr sz="2800" b="1" i="0" u="none" strike="noStrike" cap="none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9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05 April 2026 00.00 UTC</a:t>
            </a:r>
            <a:endParaRPr sz="1900" b="1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03" name="Google Shape;603;p85" title="angin_signifika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750" y="877565"/>
            <a:ext cx="7984860" cy="3976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5"/>
          <p:cNvSpPr txBox="1"/>
          <p:nvPr/>
        </p:nvSpPr>
        <p:spPr>
          <a:xfrm>
            <a:off x="1052150" y="259200"/>
            <a:ext cx="7438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Streamline 925 mb Wind 05 April 2026, 00 UTC</a:t>
            </a:r>
            <a:endParaRPr sz="2100" b="1">
              <a:solidFill>
                <a:srgbClr val="0099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65" name="Google Shape;665;p95" title="wind_streamlines_925p0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850" y="628250"/>
            <a:ext cx="7508275" cy="42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ap:Properties xmlns:ap="http://schemas.openxmlformats.org/officeDocument/2006/extended-properties" xmlns:vt="http://schemas.openxmlformats.org/officeDocument/2006/docPropsVTypes">
  <ap:TotalTime>46</ap:TotalTime>
  <ap:Words>216</ap:Words>
  <ap:Application>Microsoft Office PowerPoint</ap:Application>
  <ap:PresentationFormat>On-screen Show (16:9)</ap:PresentationFormat>
  <ap:Paragraphs>38</ap:Paragraphs>
  <ap:Slides>28</ap:Slides>
  <ap:Notes>28</ap:Notes>
  <ap:HiddenSlides>0</ap:HiddenSlides>
  <ap:MMClips>0</ap:MMClips>
  <ap:ScaleCrop>false</ap:ScaleCrop>
  <ap: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ap:HeadingPairs>
  <ap:TitlesOfParts>
    <vt:vector size="34" baseType="lpstr">
      <vt:lpstr>Arial</vt:lpstr>
      <vt:lpstr>Arial Rounded</vt:lpstr>
      <vt:lpstr>EB Garamond</vt:lpstr>
      <vt:lpstr>Roboto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ap:TitlesOfParts>
  <ap:LinksUpToDate>false</ap:LinksUpToDate>
  <ap:SharedDoc>false</ap:SharedDoc>
  <ap:HyperlinksChanged>false</ap:HyperlinksChanged>
  <ap:AppVersion>16.0000</ap:AppVers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TUF Gaming</dc:creator>
  <cp:lastModifiedBy>Muhammad Arif Munandar</cp:lastModifiedBy>
  <cp:revision>5</cp:revision>
  <dcterms:modified xsi:type="dcterms:W3CDTF">2026-04-05T15:21:03Z</dcterms:modified>
  <dc:title>Briefing_SF</dc:title>
</cp:coreProperties>
</file>