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64" r:id="rId5"/>
    <p:sldId id="276" r:id="rId6"/>
    <p:sldId id="275" r:id="rId7"/>
    <p:sldId id="274" r:id="rId8"/>
    <p:sldId id="265" r:id="rId9"/>
    <p:sldId id="258" r:id="rId10"/>
    <p:sldId id="259" r:id="rId11"/>
    <p:sldId id="260" r:id="rId12"/>
    <p:sldId id="261" r:id="rId13"/>
    <p:sldId id="268" r:id="rId14"/>
    <p:sldId id="267" r:id="rId15"/>
    <p:sldId id="266" r:id="rId16"/>
    <p:sldId id="262" r:id="rId17"/>
    <p:sldId id="263" r:id="rId18"/>
    <p:sldId id="272" r:id="rId19"/>
    <p:sldId id="269" r:id="rId20"/>
    <p:sldId id="277" r:id="rId21"/>
    <p:sldId id="273" r:id="rId22"/>
  </p:sldIdLst>
  <p:sldSz cx="18288000" cy="10287000"/>
  <p:notesSz cx="6858000" cy="9144000"/>
  <p:embeddedFontLs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Poppins Medium" panose="00000600000000000000" pitchFamily="2" charset="0"/>
      <p:regular r:id="rId28"/>
      <p:bold r:id="rId29"/>
      <p:italic r:id="rId30"/>
      <p:boldItalic r:id="rId31"/>
    </p:embeddedFont>
    <p:embeddedFont>
      <p:font typeface="Poppins SemiBold" panose="000007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iuXR+msGcaFZM8L0jKtjgciujs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26" y="43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8" Type="http://customschemas.google.com/relationships/presentationmetadata" Target="metadata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9c4dd6f34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9c4dd6f346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39c4dd6f346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9c4dd6f34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9c4dd6f346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39c4dd6f346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>
          <a:extLst>
            <a:ext uri="{FF2B5EF4-FFF2-40B4-BE49-F238E27FC236}">
              <a16:creationId xmlns:a16="http://schemas.microsoft.com/office/drawing/2014/main" id="{AA3911DB-AF3D-A05F-C9F1-FC293D6B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:notes">
            <a:extLst>
              <a:ext uri="{FF2B5EF4-FFF2-40B4-BE49-F238E27FC236}">
                <a16:creationId xmlns:a16="http://schemas.microsoft.com/office/drawing/2014/main" id="{95015F83-27CC-EBA1-E73E-C779934892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2:notes">
            <a:extLst>
              <a:ext uri="{FF2B5EF4-FFF2-40B4-BE49-F238E27FC236}">
                <a16:creationId xmlns:a16="http://schemas.microsoft.com/office/drawing/2014/main" id="{3A7548F8-0CF1-9079-89B2-648B4DC147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2:notes">
            <a:extLst>
              <a:ext uri="{FF2B5EF4-FFF2-40B4-BE49-F238E27FC236}">
                <a16:creationId xmlns:a16="http://schemas.microsoft.com/office/drawing/2014/main" id="{B91E6AFB-6169-AFCC-FD77-D37EEF32E0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16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>
          <a:extLst>
            <a:ext uri="{FF2B5EF4-FFF2-40B4-BE49-F238E27FC236}">
              <a16:creationId xmlns:a16="http://schemas.microsoft.com/office/drawing/2014/main" id="{40DE2020-4516-60A8-61B1-1A72BB159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:notes">
            <a:extLst>
              <a:ext uri="{FF2B5EF4-FFF2-40B4-BE49-F238E27FC236}">
                <a16:creationId xmlns:a16="http://schemas.microsoft.com/office/drawing/2014/main" id="{7DD7CC4C-BB64-1F91-2C9A-AF2A933F4E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:notes">
            <a:extLst>
              <a:ext uri="{FF2B5EF4-FFF2-40B4-BE49-F238E27FC236}">
                <a16:creationId xmlns:a16="http://schemas.microsoft.com/office/drawing/2014/main" id="{1094DF63-3C53-1730-B37E-88A917303E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6731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>
          <a:extLst>
            <a:ext uri="{FF2B5EF4-FFF2-40B4-BE49-F238E27FC236}">
              <a16:creationId xmlns:a16="http://schemas.microsoft.com/office/drawing/2014/main" id="{F6A7929F-FA50-6777-848E-11EEDD26F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:notes">
            <a:extLst>
              <a:ext uri="{FF2B5EF4-FFF2-40B4-BE49-F238E27FC236}">
                <a16:creationId xmlns:a16="http://schemas.microsoft.com/office/drawing/2014/main" id="{CC43B4D1-75C8-ABDB-EDDA-67A5C417E0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:notes">
            <a:extLst>
              <a:ext uri="{FF2B5EF4-FFF2-40B4-BE49-F238E27FC236}">
                <a16:creationId xmlns:a16="http://schemas.microsoft.com/office/drawing/2014/main" id="{F5DC34B1-85DB-7FD9-2F40-B9E3694D1A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733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>
          <a:extLst>
            <a:ext uri="{FF2B5EF4-FFF2-40B4-BE49-F238E27FC236}">
              <a16:creationId xmlns:a16="http://schemas.microsoft.com/office/drawing/2014/main" id="{62878935-EABE-8D09-39E1-B80C8F305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:notes">
            <a:extLst>
              <a:ext uri="{FF2B5EF4-FFF2-40B4-BE49-F238E27FC236}">
                <a16:creationId xmlns:a16="http://schemas.microsoft.com/office/drawing/2014/main" id="{9EFBC866-F089-24BD-FBA8-3C9A1A257E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:notes">
            <a:extLst>
              <a:ext uri="{FF2B5EF4-FFF2-40B4-BE49-F238E27FC236}">
                <a16:creationId xmlns:a16="http://schemas.microsoft.com/office/drawing/2014/main" id="{45468A01-37FF-A429-38FE-712981CD70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316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16002000" y="97155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/>
          <p:nvPr/>
        </p:nvSpPr>
        <p:spPr>
          <a:xfrm>
            <a:off x="-4762" y="1735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10" name="Google Shape;110;p27"/>
          <p:cNvGrpSpPr/>
          <p:nvPr/>
        </p:nvGrpSpPr>
        <p:grpSpPr>
          <a:xfrm>
            <a:off x="324239" y="161037"/>
            <a:ext cx="1959198" cy="1959198"/>
            <a:chOff x="0" y="0"/>
            <a:chExt cx="812800" cy="812800"/>
          </a:xfrm>
        </p:grpSpPr>
        <p:sp>
          <p:nvSpPr>
            <p:cNvPr id="111" name="Google Shape;111;p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 cmpd="sng">
              <a:solidFill>
                <a:srgbClr val="00206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27"/>
          <p:cNvSpPr/>
          <p:nvPr/>
        </p:nvSpPr>
        <p:spPr>
          <a:xfrm>
            <a:off x="1310128" y="422098"/>
            <a:ext cx="16208688" cy="138761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5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" name="Google Shape;114;p27"/>
          <p:cNvGrpSpPr/>
          <p:nvPr/>
        </p:nvGrpSpPr>
        <p:grpSpPr>
          <a:xfrm>
            <a:off x="533789" y="371999"/>
            <a:ext cx="1540098" cy="1540098"/>
            <a:chOff x="0" y="0"/>
            <a:chExt cx="812800" cy="812800"/>
          </a:xfrm>
        </p:grpSpPr>
        <p:sp>
          <p:nvSpPr>
            <p:cNvPr id="115" name="Google Shape;115;p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 cmpd="sng">
              <a:solidFill>
                <a:srgbClr val="00B05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7" name="Google Shape;11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4156" y="588009"/>
            <a:ext cx="851948" cy="105578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8" name="Google Shape;118;p27"/>
          <p:cNvSpPr/>
          <p:nvPr/>
        </p:nvSpPr>
        <p:spPr>
          <a:xfrm>
            <a:off x="0" y="9791701"/>
            <a:ext cx="5573718" cy="420746"/>
          </a:xfrm>
          <a:custGeom>
            <a:avLst/>
            <a:gdLst/>
            <a:ahLst/>
            <a:cxnLst/>
            <a:rect l="l" t="t" r="r" b="b"/>
            <a:pathLst>
              <a:path w="1467975" h="110814" extrusionOk="0">
                <a:moveTo>
                  <a:pt x="0" y="0"/>
                </a:moveTo>
                <a:lnTo>
                  <a:pt x="1467975" y="0"/>
                </a:lnTo>
                <a:lnTo>
                  <a:pt x="1467975" y="110814"/>
                </a:lnTo>
                <a:lnTo>
                  <a:pt x="0" y="1108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9" name="Google Shape;119;p27"/>
          <p:cNvSpPr txBox="1"/>
          <p:nvPr/>
        </p:nvSpPr>
        <p:spPr>
          <a:xfrm>
            <a:off x="0" y="9647041"/>
            <a:ext cx="5573718" cy="56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ctr" anchorCtr="0">
            <a:noAutofit/>
          </a:bodyPr>
          <a:lstStyle/>
          <a:p>
            <a:pPr marL="0" marR="0" lvl="0" indent="0" algn="ctr" rtl="0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p27"/>
          <p:cNvGrpSpPr/>
          <p:nvPr/>
        </p:nvGrpSpPr>
        <p:grpSpPr>
          <a:xfrm>
            <a:off x="5535618" y="9647041"/>
            <a:ext cx="5573718" cy="565406"/>
            <a:chOff x="0" y="-38100"/>
            <a:chExt cx="1467975" cy="148914"/>
          </a:xfrm>
        </p:grpSpPr>
        <p:sp>
          <p:nvSpPr>
            <p:cNvPr id="121" name="Google Shape;121;p27"/>
            <p:cNvSpPr/>
            <p:nvPr/>
          </p:nvSpPr>
          <p:spPr>
            <a:xfrm>
              <a:off x="0" y="0"/>
              <a:ext cx="1467975" cy="110814"/>
            </a:xfrm>
            <a:custGeom>
              <a:avLst/>
              <a:gdLst/>
              <a:ahLst/>
              <a:cxnLst/>
              <a:rect l="l" t="t" r="r" b="b"/>
              <a:pathLst>
                <a:path w="1467975" h="110814" extrusionOk="0">
                  <a:moveTo>
                    <a:pt x="0" y="0"/>
                  </a:moveTo>
                  <a:lnTo>
                    <a:pt x="1467975" y="0"/>
                  </a:lnTo>
                  <a:lnTo>
                    <a:pt x="1467975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Google Shape;122;p27"/>
            <p:cNvSpPr txBox="1"/>
            <p:nvPr/>
          </p:nvSpPr>
          <p:spPr>
            <a:xfrm>
              <a:off x="0" y="-38100"/>
              <a:ext cx="1467975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27"/>
          <p:cNvGrpSpPr/>
          <p:nvPr/>
        </p:nvGrpSpPr>
        <p:grpSpPr>
          <a:xfrm>
            <a:off x="11109337" y="9647041"/>
            <a:ext cx="7204064" cy="565406"/>
            <a:chOff x="0" y="-38100"/>
            <a:chExt cx="1880642" cy="148914"/>
          </a:xfrm>
        </p:grpSpPr>
        <p:sp>
          <p:nvSpPr>
            <p:cNvPr id="124" name="Google Shape;124;p27"/>
            <p:cNvSpPr/>
            <p:nvPr/>
          </p:nvSpPr>
          <p:spPr>
            <a:xfrm>
              <a:off x="0" y="0"/>
              <a:ext cx="1880642" cy="110814"/>
            </a:xfrm>
            <a:custGeom>
              <a:avLst/>
              <a:gdLst/>
              <a:ahLst/>
              <a:cxnLst/>
              <a:rect l="l" t="t" r="r" b="b"/>
              <a:pathLst>
                <a:path w="1880642" h="110814" extrusionOk="0">
                  <a:moveTo>
                    <a:pt x="0" y="0"/>
                  </a:moveTo>
                  <a:lnTo>
                    <a:pt x="1880642" y="0"/>
                  </a:lnTo>
                  <a:lnTo>
                    <a:pt x="1880642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Google Shape;125;p27"/>
            <p:cNvSpPr txBox="1"/>
            <p:nvPr/>
          </p:nvSpPr>
          <p:spPr>
            <a:xfrm>
              <a:off x="0" y="-38100"/>
              <a:ext cx="1880642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27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1"/>
          </p:nvPr>
        </p:nvSpPr>
        <p:spPr>
          <a:xfrm>
            <a:off x="1570972" y="2392561"/>
            <a:ext cx="15947846" cy="690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/>
          <p:nvPr/>
        </p:nvSpPr>
        <p:spPr>
          <a:xfrm>
            <a:off x="-4762" y="1735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3000"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38"/>
          <p:cNvSpPr txBox="1"/>
          <p:nvPr/>
        </p:nvSpPr>
        <p:spPr>
          <a:xfrm>
            <a:off x="0" y="-143256"/>
            <a:ext cx="18283238" cy="10428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ctr" anchorCtr="0">
            <a:noAutofit/>
          </a:bodyPr>
          <a:lstStyle/>
          <a:p>
            <a:pPr marL="0" marR="0" lvl="0" indent="0" algn="ctr" rtl="0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8"/>
          <p:cNvSpPr/>
          <p:nvPr/>
        </p:nvSpPr>
        <p:spPr>
          <a:xfrm>
            <a:off x="0" y="9791701"/>
            <a:ext cx="5573718" cy="420746"/>
          </a:xfrm>
          <a:custGeom>
            <a:avLst/>
            <a:gdLst/>
            <a:ahLst/>
            <a:cxnLst/>
            <a:rect l="l" t="t" r="r" b="b"/>
            <a:pathLst>
              <a:path w="1467975" h="110814" extrusionOk="0">
                <a:moveTo>
                  <a:pt x="0" y="0"/>
                </a:moveTo>
                <a:lnTo>
                  <a:pt x="1467975" y="0"/>
                </a:lnTo>
                <a:lnTo>
                  <a:pt x="1467975" y="110814"/>
                </a:lnTo>
                <a:lnTo>
                  <a:pt x="0" y="1108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</p:sp>
      <p:grpSp>
        <p:nvGrpSpPr>
          <p:cNvPr id="133" name="Google Shape;133;p38"/>
          <p:cNvGrpSpPr/>
          <p:nvPr/>
        </p:nvGrpSpPr>
        <p:grpSpPr>
          <a:xfrm>
            <a:off x="5535618" y="9647041"/>
            <a:ext cx="5573718" cy="565406"/>
            <a:chOff x="0" y="-38100"/>
            <a:chExt cx="1467975" cy="148914"/>
          </a:xfrm>
        </p:grpSpPr>
        <p:sp>
          <p:nvSpPr>
            <p:cNvPr id="134" name="Google Shape;134;p38"/>
            <p:cNvSpPr/>
            <p:nvPr/>
          </p:nvSpPr>
          <p:spPr>
            <a:xfrm>
              <a:off x="0" y="0"/>
              <a:ext cx="1467975" cy="110814"/>
            </a:xfrm>
            <a:custGeom>
              <a:avLst/>
              <a:gdLst/>
              <a:ahLst/>
              <a:cxnLst/>
              <a:rect l="l" t="t" r="r" b="b"/>
              <a:pathLst>
                <a:path w="1467975" h="110814" extrusionOk="0">
                  <a:moveTo>
                    <a:pt x="0" y="0"/>
                  </a:moveTo>
                  <a:lnTo>
                    <a:pt x="1467975" y="0"/>
                  </a:lnTo>
                  <a:lnTo>
                    <a:pt x="1467975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35" name="Google Shape;135;p38"/>
            <p:cNvSpPr txBox="1"/>
            <p:nvPr/>
          </p:nvSpPr>
          <p:spPr>
            <a:xfrm>
              <a:off x="0" y="-38100"/>
              <a:ext cx="1467975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38"/>
          <p:cNvGrpSpPr/>
          <p:nvPr/>
        </p:nvGrpSpPr>
        <p:grpSpPr>
          <a:xfrm>
            <a:off x="11109337" y="9647041"/>
            <a:ext cx="7173902" cy="565406"/>
            <a:chOff x="0" y="-38100"/>
            <a:chExt cx="1880642" cy="148914"/>
          </a:xfrm>
        </p:grpSpPr>
        <p:sp>
          <p:nvSpPr>
            <p:cNvPr id="137" name="Google Shape;137;p38"/>
            <p:cNvSpPr/>
            <p:nvPr/>
          </p:nvSpPr>
          <p:spPr>
            <a:xfrm>
              <a:off x="0" y="0"/>
              <a:ext cx="1880642" cy="110814"/>
            </a:xfrm>
            <a:custGeom>
              <a:avLst/>
              <a:gdLst/>
              <a:ahLst/>
              <a:cxnLst/>
              <a:rect l="l" t="t" r="r" b="b"/>
              <a:pathLst>
                <a:path w="1880642" h="110814" extrusionOk="0">
                  <a:moveTo>
                    <a:pt x="0" y="0"/>
                  </a:moveTo>
                  <a:lnTo>
                    <a:pt x="1880642" y="0"/>
                  </a:lnTo>
                  <a:lnTo>
                    <a:pt x="1880642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</p:sp>
        <p:sp>
          <p:nvSpPr>
            <p:cNvPr id="138" name="Google Shape;138;p38"/>
            <p:cNvSpPr txBox="1"/>
            <p:nvPr/>
          </p:nvSpPr>
          <p:spPr>
            <a:xfrm>
              <a:off x="0" y="-38100"/>
              <a:ext cx="1880642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9" name="Google Shape;13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9033" y="724156"/>
            <a:ext cx="1649936" cy="20446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9"/>
          <p:cNvSpPr/>
          <p:nvPr/>
        </p:nvSpPr>
        <p:spPr>
          <a:xfrm>
            <a:off x="-4762" y="1735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3000"/>
            </a:blip>
            <a:stretch>
              <a:fillRect/>
            </a:stretch>
          </a:blipFill>
          <a:ln>
            <a:noFill/>
          </a:ln>
        </p:spPr>
      </p:sp>
      <p:grpSp>
        <p:nvGrpSpPr>
          <p:cNvPr id="142" name="Google Shape;142;p39"/>
          <p:cNvGrpSpPr/>
          <p:nvPr/>
        </p:nvGrpSpPr>
        <p:grpSpPr>
          <a:xfrm>
            <a:off x="324239" y="3310637"/>
            <a:ext cx="1959198" cy="1959198"/>
            <a:chOff x="0" y="0"/>
            <a:chExt cx="812800" cy="812800"/>
          </a:xfrm>
        </p:grpSpPr>
        <p:sp>
          <p:nvSpPr>
            <p:cNvPr id="143" name="Google Shape;143;p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 cmpd="sng">
              <a:solidFill>
                <a:srgbClr val="00206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39"/>
          <p:cNvSpPr/>
          <p:nvPr/>
        </p:nvSpPr>
        <p:spPr>
          <a:xfrm>
            <a:off x="1310128" y="3571697"/>
            <a:ext cx="16208688" cy="138761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675" rIns="91425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5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146;p39"/>
          <p:cNvGrpSpPr/>
          <p:nvPr/>
        </p:nvGrpSpPr>
        <p:grpSpPr>
          <a:xfrm>
            <a:off x="533789" y="3521598"/>
            <a:ext cx="1540098" cy="1540098"/>
            <a:chOff x="0" y="0"/>
            <a:chExt cx="812800" cy="812800"/>
          </a:xfrm>
        </p:grpSpPr>
        <p:sp>
          <p:nvSpPr>
            <p:cNvPr id="147" name="Google Shape;147;p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 cmpd="sng">
              <a:solidFill>
                <a:srgbClr val="00B05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7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39"/>
          <p:cNvSpPr/>
          <p:nvPr/>
        </p:nvSpPr>
        <p:spPr>
          <a:xfrm>
            <a:off x="0" y="9791701"/>
            <a:ext cx="5573718" cy="420746"/>
          </a:xfrm>
          <a:custGeom>
            <a:avLst/>
            <a:gdLst/>
            <a:ahLst/>
            <a:cxnLst/>
            <a:rect l="l" t="t" r="r" b="b"/>
            <a:pathLst>
              <a:path w="1467975" h="110814" extrusionOk="0">
                <a:moveTo>
                  <a:pt x="0" y="0"/>
                </a:moveTo>
                <a:lnTo>
                  <a:pt x="1467975" y="0"/>
                </a:lnTo>
                <a:lnTo>
                  <a:pt x="1467975" y="110814"/>
                </a:lnTo>
                <a:lnTo>
                  <a:pt x="0" y="1108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</p:sp>
      <p:sp>
        <p:nvSpPr>
          <p:cNvPr id="150" name="Google Shape;150;p39"/>
          <p:cNvSpPr txBox="1"/>
          <p:nvPr/>
        </p:nvSpPr>
        <p:spPr>
          <a:xfrm>
            <a:off x="0" y="9647041"/>
            <a:ext cx="5573718" cy="56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ctr" anchorCtr="0">
            <a:noAutofit/>
          </a:bodyPr>
          <a:lstStyle/>
          <a:p>
            <a:pPr marL="0" marR="0" lvl="0" indent="0" algn="ctr" rtl="0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1" name="Google Shape;151;p39"/>
          <p:cNvGrpSpPr/>
          <p:nvPr/>
        </p:nvGrpSpPr>
        <p:grpSpPr>
          <a:xfrm>
            <a:off x="5535618" y="9647041"/>
            <a:ext cx="5573718" cy="565406"/>
            <a:chOff x="0" y="-38100"/>
            <a:chExt cx="1467975" cy="148914"/>
          </a:xfrm>
        </p:grpSpPr>
        <p:sp>
          <p:nvSpPr>
            <p:cNvPr id="152" name="Google Shape;152;p39"/>
            <p:cNvSpPr/>
            <p:nvPr/>
          </p:nvSpPr>
          <p:spPr>
            <a:xfrm>
              <a:off x="0" y="0"/>
              <a:ext cx="1467975" cy="110814"/>
            </a:xfrm>
            <a:custGeom>
              <a:avLst/>
              <a:gdLst/>
              <a:ahLst/>
              <a:cxnLst/>
              <a:rect l="l" t="t" r="r" b="b"/>
              <a:pathLst>
                <a:path w="1467975" h="110814" extrusionOk="0">
                  <a:moveTo>
                    <a:pt x="0" y="0"/>
                  </a:moveTo>
                  <a:lnTo>
                    <a:pt x="1467975" y="0"/>
                  </a:lnTo>
                  <a:lnTo>
                    <a:pt x="1467975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53" name="Google Shape;153;p39"/>
            <p:cNvSpPr txBox="1"/>
            <p:nvPr/>
          </p:nvSpPr>
          <p:spPr>
            <a:xfrm>
              <a:off x="0" y="-38100"/>
              <a:ext cx="1467975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39"/>
          <p:cNvGrpSpPr/>
          <p:nvPr/>
        </p:nvGrpSpPr>
        <p:grpSpPr>
          <a:xfrm>
            <a:off x="11109337" y="9647041"/>
            <a:ext cx="7204064" cy="565406"/>
            <a:chOff x="0" y="-38100"/>
            <a:chExt cx="1880642" cy="148914"/>
          </a:xfrm>
        </p:grpSpPr>
        <p:sp>
          <p:nvSpPr>
            <p:cNvPr id="155" name="Google Shape;155;p39"/>
            <p:cNvSpPr/>
            <p:nvPr/>
          </p:nvSpPr>
          <p:spPr>
            <a:xfrm>
              <a:off x="0" y="0"/>
              <a:ext cx="1880642" cy="110814"/>
            </a:xfrm>
            <a:custGeom>
              <a:avLst/>
              <a:gdLst/>
              <a:ahLst/>
              <a:cxnLst/>
              <a:rect l="l" t="t" r="r" b="b"/>
              <a:pathLst>
                <a:path w="1880642" h="110814" extrusionOk="0">
                  <a:moveTo>
                    <a:pt x="0" y="0"/>
                  </a:moveTo>
                  <a:lnTo>
                    <a:pt x="1880642" y="0"/>
                  </a:lnTo>
                  <a:lnTo>
                    <a:pt x="1880642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</p:sp>
        <p:sp>
          <p:nvSpPr>
            <p:cNvPr id="156" name="Google Shape;156;p39"/>
            <p:cNvSpPr txBox="1"/>
            <p:nvPr/>
          </p:nvSpPr>
          <p:spPr>
            <a:xfrm>
              <a:off x="0" y="-38100"/>
              <a:ext cx="1880642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39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title"/>
          </p:nvPr>
        </p:nvSpPr>
        <p:spPr>
          <a:xfrm>
            <a:off x="1600200" y="3644902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0"/>
          <p:cNvSpPr/>
          <p:nvPr/>
        </p:nvSpPr>
        <p:spPr>
          <a:xfrm>
            <a:off x="-381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675" rIns="9142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0"/>
          <p:cNvSpPr/>
          <p:nvPr/>
        </p:nvSpPr>
        <p:spPr>
          <a:xfrm>
            <a:off x="0" y="9791701"/>
            <a:ext cx="5573718" cy="420746"/>
          </a:xfrm>
          <a:custGeom>
            <a:avLst/>
            <a:gdLst/>
            <a:ahLst/>
            <a:cxnLst/>
            <a:rect l="l" t="t" r="r" b="b"/>
            <a:pathLst>
              <a:path w="1467975" h="110814" extrusionOk="0">
                <a:moveTo>
                  <a:pt x="0" y="0"/>
                </a:moveTo>
                <a:lnTo>
                  <a:pt x="1467975" y="0"/>
                </a:lnTo>
                <a:lnTo>
                  <a:pt x="1467975" y="110814"/>
                </a:lnTo>
                <a:lnTo>
                  <a:pt x="0" y="1108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</p:sp>
      <p:sp>
        <p:nvSpPr>
          <p:cNvPr id="162" name="Google Shape;162;p40"/>
          <p:cNvSpPr txBox="1"/>
          <p:nvPr/>
        </p:nvSpPr>
        <p:spPr>
          <a:xfrm>
            <a:off x="0" y="9647041"/>
            <a:ext cx="5573718" cy="56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ctr" anchorCtr="0">
            <a:noAutofit/>
          </a:bodyPr>
          <a:lstStyle/>
          <a:p>
            <a:pPr marL="0" marR="0" lvl="0" indent="0" algn="ctr" rtl="0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" name="Google Shape;163;p40"/>
          <p:cNvGrpSpPr/>
          <p:nvPr/>
        </p:nvGrpSpPr>
        <p:grpSpPr>
          <a:xfrm>
            <a:off x="5535618" y="9647041"/>
            <a:ext cx="5573718" cy="565406"/>
            <a:chOff x="0" y="-38100"/>
            <a:chExt cx="1467975" cy="148914"/>
          </a:xfrm>
        </p:grpSpPr>
        <p:sp>
          <p:nvSpPr>
            <p:cNvPr id="164" name="Google Shape;164;p40"/>
            <p:cNvSpPr/>
            <p:nvPr/>
          </p:nvSpPr>
          <p:spPr>
            <a:xfrm>
              <a:off x="0" y="0"/>
              <a:ext cx="1467975" cy="110814"/>
            </a:xfrm>
            <a:custGeom>
              <a:avLst/>
              <a:gdLst/>
              <a:ahLst/>
              <a:cxnLst/>
              <a:rect l="l" t="t" r="r" b="b"/>
              <a:pathLst>
                <a:path w="1467975" h="110814" extrusionOk="0">
                  <a:moveTo>
                    <a:pt x="0" y="0"/>
                  </a:moveTo>
                  <a:lnTo>
                    <a:pt x="1467975" y="0"/>
                  </a:lnTo>
                  <a:lnTo>
                    <a:pt x="1467975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65" name="Google Shape;165;p40"/>
            <p:cNvSpPr txBox="1"/>
            <p:nvPr/>
          </p:nvSpPr>
          <p:spPr>
            <a:xfrm>
              <a:off x="0" y="-38100"/>
              <a:ext cx="1467975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40"/>
          <p:cNvGrpSpPr/>
          <p:nvPr/>
        </p:nvGrpSpPr>
        <p:grpSpPr>
          <a:xfrm>
            <a:off x="11109336" y="9647041"/>
            <a:ext cx="7178664" cy="565406"/>
            <a:chOff x="0" y="-38100"/>
            <a:chExt cx="1880642" cy="148914"/>
          </a:xfrm>
        </p:grpSpPr>
        <p:sp>
          <p:nvSpPr>
            <p:cNvPr id="167" name="Google Shape;167;p40"/>
            <p:cNvSpPr/>
            <p:nvPr/>
          </p:nvSpPr>
          <p:spPr>
            <a:xfrm>
              <a:off x="0" y="0"/>
              <a:ext cx="1880642" cy="110814"/>
            </a:xfrm>
            <a:custGeom>
              <a:avLst/>
              <a:gdLst/>
              <a:ahLst/>
              <a:cxnLst/>
              <a:rect l="l" t="t" r="r" b="b"/>
              <a:pathLst>
                <a:path w="1880642" h="110814" extrusionOk="0">
                  <a:moveTo>
                    <a:pt x="0" y="0"/>
                  </a:moveTo>
                  <a:lnTo>
                    <a:pt x="1880642" y="0"/>
                  </a:lnTo>
                  <a:lnTo>
                    <a:pt x="1880642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</p:sp>
        <p:sp>
          <p:nvSpPr>
            <p:cNvPr id="168" name="Google Shape;168;p40"/>
            <p:cNvSpPr txBox="1"/>
            <p:nvPr/>
          </p:nvSpPr>
          <p:spPr>
            <a:xfrm>
              <a:off x="0" y="-38100"/>
              <a:ext cx="1880642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40"/>
          <p:cNvGrpSpPr/>
          <p:nvPr/>
        </p:nvGrpSpPr>
        <p:grpSpPr>
          <a:xfrm>
            <a:off x="1828800" y="2560911"/>
            <a:ext cx="12098996" cy="2963589"/>
            <a:chOff x="0" y="-38100"/>
            <a:chExt cx="3546747" cy="1753665"/>
          </a:xfrm>
        </p:grpSpPr>
        <p:sp>
          <p:nvSpPr>
            <p:cNvPr id="170" name="Google Shape;170;p40"/>
            <p:cNvSpPr/>
            <p:nvPr/>
          </p:nvSpPr>
          <p:spPr>
            <a:xfrm>
              <a:off x="0" y="0"/>
              <a:ext cx="3546747" cy="1715565"/>
            </a:xfrm>
            <a:custGeom>
              <a:avLst/>
              <a:gdLst/>
              <a:ahLst/>
              <a:cxnLst/>
              <a:rect l="l" t="t" r="r" b="b"/>
              <a:pathLst>
                <a:path w="3546747" h="1715565" extrusionOk="0">
                  <a:moveTo>
                    <a:pt x="57490" y="0"/>
                  </a:moveTo>
                  <a:lnTo>
                    <a:pt x="3489257" y="0"/>
                  </a:lnTo>
                  <a:cubicBezTo>
                    <a:pt x="3504504" y="0"/>
                    <a:pt x="3519127" y="6057"/>
                    <a:pt x="3529908" y="16838"/>
                  </a:cubicBezTo>
                  <a:cubicBezTo>
                    <a:pt x="3540690" y="27620"/>
                    <a:pt x="3546747" y="42243"/>
                    <a:pt x="3546747" y="57490"/>
                  </a:cubicBezTo>
                  <a:lnTo>
                    <a:pt x="3546747" y="1658075"/>
                  </a:lnTo>
                  <a:cubicBezTo>
                    <a:pt x="3546747" y="1673322"/>
                    <a:pt x="3540690" y="1687945"/>
                    <a:pt x="3529908" y="1698726"/>
                  </a:cubicBezTo>
                  <a:cubicBezTo>
                    <a:pt x="3519127" y="1709508"/>
                    <a:pt x="3504504" y="1715565"/>
                    <a:pt x="3489257" y="1715565"/>
                  </a:cubicBezTo>
                  <a:lnTo>
                    <a:pt x="57490" y="1715565"/>
                  </a:lnTo>
                  <a:cubicBezTo>
                    <a:pt x="42243" y="1715565"/>
                    <a:pt x="27620" y="1709508"/>
                    <a:pt x="16838" y="1698726"/>
                  </a:cubicBezTo>
                  <a:cubicBezTo>
                    <a:pt x="6057" y="1687945"/>
                    <a:pt x="0" y="1673322"/>
                    <a:pt x="0" y="1658075"/>
                  </a:cubicBezTo>
                  <a:lnTo>
                    <a:pt x="0" y="57490"/>
                  </a:lnTo>
                  <a:cubicBezTo>
                    <a:pt x="0" y="42243"/>
                    <a:pt x="6057" y="27620"/>
                    <a:pt x="16838" y="16838"/>
                  </a:cubicBezTo>
                  <a:cubicBezTo>
                    <a:pt x="27620" y="6057"/>
                    <a:pt x="42243" y="0"/>
                    <a:pt x="5749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0"/>
            <p:cNvSpPr txBox="1"/>
            <p:nvPr/>
          </p:nvSpPr>
          <p:spPr>
            <a:xfrm>
              <a:off x="0" y="-38100"/>
              <a:ext cx="3546747" cy="1753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40"/>
          <p:cNvSpPr/>
          <p:nvPr/>
        </p:nvSpPr>
        <p:spPr>
          <a:xfrm>
            <a:off x="10803598" y="1284320"/>
            <a:ext cx="7098737" cy="7098708"/>
          </a:xfrm>
          <a:custGeom>
            <a:avLst/>
            <a:gdLst/>
            <a:ahLst/>
            <a:cxnLst/>
            <a:rect l="l" t="t" r="r" b="b"/>
            <a:pathLst>
              <a:path w="6350000" h="6349975" extrusionOk="0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0"/>
          <p:cNvSpPr txBox="1"/>
          <p:nvPr/>
        </p:nvSpPr>
        <p:spPr>
          <a:xfrm>
            <a:off x="2724947" y="2639884"/>
            <a:ext cx="9394806" cy="231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TERIMA KASIH</a:t>
            </a:r>
            <a:endParaRPr sz="8800" b="1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4" name="Google Shape;174;p40"/>
          <p:cNvSpPr txBox="1"/>
          <p:nvPr/>
        </p:nvSpPr>
        <p:spPr>
          <a:xfrm>
            <a:off x="2786861" y="4287512"/>
            <a:ext cx="8254193" cy="1063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5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ATAS PERHATIANNYA</a:t>
            </a:r>
            <a:endParaRPr sz="4405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75" name="Google Shape;175;p40"/>
          <p:cNvSpPr txBox="1"/>
          <p:nvPr/>
        </p:nvSpPr>
        <p:spPr>
          <a:xfrm>
            <a:off x="4571807" y="5637173"/>
            <a:ext cx="5069031" cy="502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Visit Our Website and Social Media :</a:t>
            </a:r>
            <a:endParaRPr sz="2400" b="0" i="0" u="none" strike="noStrike" cap="none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" name="Google Shape;176;p40"/>
          <p:cNvGrpSpPr/>
          <p:nvPr/>
        </p:nvGrpSpPr>
        <p:grpSpPr>
          <a:xfrm>
            <a:off x="1844790" y="6069959"/>
            <a:ext cx="10271012" cy="902340"/>
            <a:chOff x="1844789" y="5905500"/>
            <a:chExt cx="10271011" cy="902340"/>
          </a:xfrm>
        </p:grpSpPr>
        <p:sp>
          <p:nvSpPr>
            <p:cNvPr id="177" name="Google Shape;177;p40"/>
            <p:cNvSpPr/>
            <p:nvPr/>
          </p:nvSpPr>
          <p:spPr>
            <a:xfrm>
              <a:off x="8410692" y="5905502"/>
              <a:ext cx="2821487" cy="902338"/>
            </a:xfrm>
            <a:custGeom>
              <a:avLst/>
              <a:gdLst/>
              <a:ahLst/>
              <a:cxnLst/>
              <a:rect l="l" t="t" r="r" b="b"/>
              <a:pathLst>
                <a:path w="3557912" h="1137256" extrusionOk="0">
                  <a:moveTo>
                    <a:pt x="0" y="0"/>
                  </a:moveTo>
                  <a:lnTo>
                    <a:pt x="3557912" y="0"/>
                  </a:lnTo>
                  <a:lnTo>
                    <a:pt x="3557912" y="1137256"/>
                  </a:lnTo>
                  <a:lnTo>
                    <a:pt x="0" y="1137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18990" r="-128738" b="-1899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40"/>
            <p:cNvSpPr/>
            <p:nvPr/>
          </p:nvSpPr>
          <p:spPr>
            <a:xfrm>
              <a:off x="11151306" y="5905500"/>
              <a:ext cx="964494" cy="804672"/>
            </a:xfrm>
            <a:custGeom>
              <a:avLst/>
              <a:gdLst/>
              <a:ahLst/>
              <a:cxnLst/>
              <a:rect l="l" t="t" r="r" b="b"/>
              <a:pathLst>
                <a:path w="1248961" h="1033059" extrusionOk="0">
                  <a:moveTo>
                    <a:pt x="0" y="0"/>
                  </a:moveTo>
                  <a:lnTo>
                    <a:pt x="1248961" y="0"/>
                  </a:lnTo>
                  <a:lnTo>
                    <a:pt x="1248961" y="1033059"/>
                  </a:lnTo>
                  <a:lnTo>
                    <a:pt x="0" y="10330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375871" t="-135657" r="-198664" b="-35668"/>
              </a:stretch>
            </a:blipFill>
            <a:ln>
              <a:noFill/>
            </a:ln>
          </p:spPr>
        </p:sp>
        <p:sp>
          <p:nvSpPr>
            <p:cNvPr id="179" name="Google Shape;179;p40"/>
            <p:cNvSpPr txBox="1"/>
            <p:nvPr/>
          </p:nvSpPr>
          <p:spPr>
            <a:xfrm>
              <a:off x="1844789" y="6097559"/>
              <a:ext cx="3690829" cy="5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5" b="1" i="0" u="none" strike="noStrike" cap="none">
                  <a:solidFill>
                    <a:srgbClr val="272727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www.bmkg.go.id</a:t>
              </a:r>
              <a:endParaRPr sz="3205" b="1" i="0" u="none" strike="noStrike" cap="none">
                <a:solidFill>
                  <a:srgbClr val="272727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80" name="Google Shape;180;p40"/>
            <p:cNvSpPr txBox="1"/>
            <p:nvPr/>
          </p:nvSpPr>
          <p:spPr>
            <a:xfrm>
              <a:off x="5832636" y="6105289"/>
              <a:ext cx="2547370" cy="5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5" b="1" i="0" u="none" strike="noStrike" cap="none">
                  <a:solidFill>
                    <a:srgbClr val="272727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@infoBMKG</a:t>
              </a:r>
              <a:endParaRPr sz="3205" b="1" i="0" u="none" strike="noStrike" cap="none">
                <a:solidFill>
                  <a:srgbClr val="272727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81" name="Google Shape;181;p40"/>
            <p:cNvSpPr txBox="1"/>
            <p:nvPr/>
          </p:nvSpPr>
          <p:spPr>
            <a:xfrm>
              <a:off x="5486234" y="6160225"/>
              <a:ext cx="397093" cy="498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272727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|</a:t>
              </a:r>
              <a:endParaRPr sz="4000" b="1" i="0" u="none" strike="noStrike" cap="none">
                <a:solidFill>
                  <a:srgbClr val="272727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82" name="Google Shape;182;p40"/>
            <p:cNvSpPr txBox="1"/>
            <p:nvPr/>
          </p:nvSpPr>
          <p:spPr>
            <a:xfrm>
              <a:off x="8308025" y="6167638"/>
              <a:ext cx="397093" cy="498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272727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|</a:t>
              </a:r>
              <a:endParaRPr sz="4000" b="1" i="0" u="none" strike="noStrike" cap="none">
                <a:solidFill>
                  <a:srgbClr val="272727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1"/>
          <p:cNvSpPr txBox="1">
            <a:spLocks noGrp="1"/>
          </p:cNvSpPr>
          <p:nvPr>
            <p:ph type="title"/>
          </p:nvPr>
        </p:nvSpPr>
        <p:spPr>
          <a:xfrm>
            <a:off x="1371602" y="3195641"/>
            <a:ext cx="15535277" cy="219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/>
          <p:nvPr/>
        </p:nvSpPr>
        <p:spPr>
          <a:xfrm>
            <a:off x="-381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675" rIns="9142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8"/>
          <p:cNvSpPr/>
          <p:nvPr/>
        </p:nvSpPr>
        <p:spPr>
          <a:xfrm>
            <a:off x="0" y="9791701"/>
            <a:ext cx="5573718" cy="420746"/>
          </a:xfrm>
          <a:custGeom>
            <a:avLst/>
            <a:gdLst/>
            <a:ahLst/>
            <a:cxnLst/>
            <a:rect l="l" t="t" r="r" b="b"/>
            <a:pathLst>
              <a:path w="1467975" h="110814" extrusionOk="0">
                <a:moveTo>
                  <a:pt x="0" y="0"/>
                </a:moveTo>
                <a:lnTo>
                  <a:pt x="1467975" y="0"/>
                </a:lnTo>
                <a:lnTo>
                  <a:pt x="1467975" y="110814"/>
                </a:lnTo>
                <a:lnTo>
                  <a:pt x="0" y="1108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Google Shape;22;p28"/>
          <p:cNvSpPr txBox="1"/>
          <p:nvPr/>
        </p:nvSpPr>
        <p:spPr>
          <a:xfrm>
            <a:off x="0" y="9647041"/>
            <a:ext cx="5573718" cy="56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ctr" anchorCtr="0">
            <a:noAutofit/>
          </a:bodyPr>
          <a:lstStyle/>
          <a:p>
            <a:pPr marL="0" marR="0" lvl="0" indent="0" algn="ctr" rtl="0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8"/>
          <p:cNvGrpSpPr/>
          <p:nvPr/>
        </p:nvGrpSpPr>
        <p:grpSpPr>
          <a:xfrm>
            <a:off x="5535618" y="9647041"/>
            <a:ext cx="5573718" cy="565406"/>
            <a:chOff x="0" y="-38100"/>
            <a:chExt cx="1467975" cy="148914"/>
          </a:xfrm>
        </p:grpSpPr>
        <p:sp>
          <p:nvSpPr>
            <p:cNvPr id="24" name="Google Shape;24;p28"/>
            <p:cNvSpPr/>
            <p:nvPr/>
          </p:nvSpPr>
          <p:spPr>
            <a:xfrm>
              <a:off x="0" y="0"/>
              <a:ext cx="1467975" cy="110814"/>
            </a:xfrm>
            <a:custGeom>
              <a:avLst/>
              <a:gdLst/>
              <a:ahLst/>
              <a:cxnLst/>
              <a:rect l="l" t="t" r="r" b="b"/>
              <a:pathLst>
                <a:path w="1467975" h="110814" extrusionOk="0">
                  <a:moveTo>
                    <a:pt x="0" y="0"/>
                  </a:moveTo>
                  <a:lnTo>
                    <a:pt x="1467975" y="0"/>
                  </a:lnTo>
                  <a:lnTo>
                    <a:pt x="1467975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Google Shape;25;p28"/>
            <p:cNvSpPr txBox="1"/>
            <p:nvPr/>
          </p:nvSpPr>
          <p:spPr>
            <a:xfrm>
              <a:off x="0" y="-38100"/>
              <a:ext cx="1467975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8"/>
          <p:cNvGrpSpPr/>
          <p:nvPr/>
        </p:nvGrpSpPr>
        <p:grpSpPr>
          <a:xfrm>
            <a:off x="11109336" y="9647041"/>
            <a:ext cx="7178664" cy="565406"/>
            <a:chOff x="0" y="-38100"/>
            <a:chExt cx="1880642" cy="148914"/>
          </a:xfrm>
        </p:grpSpPr>
        <p:sp>
          <p:nvSpPr>
            <p:cNvPr id="27" name="Google Shape;27;p28"/>
            <p:cNvSpPr/>
            <p:nvPr/>
          </p:nvSpPr>
          <p:spPr>
            <a:xfrm>
              <a:off x="0" y="0"/>
              <a:ext cx="1880642" cy="110814"/>
            </a:xfrm>
            <a:custGeom>
              <a:avLst/>
              <a:gdLst/>
              <a:ahLst/>
              <a:cxnLst/>
              <a:rect l="l" t="t" r="r" b="b"/>
              <a:pathLst>
                <a:path w="1880642" h="110814" extrusionOk="0">
                  <a:moveTo>
                    <a:pt x="0" y="0"/>
                  </a:moveTo>
                  <a:lnTo>
                    <a:pt x="1880642" y="0"/>
                  </a:lnTo>
                  <a:lnTo>
                    <a:pt x="1880642" y="110814"/>
                  </a:lnTo>
                  <a:lnTo>
                    <a:pt x="0" y="11081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Google Shape;28;p28"/>
            <p:cNvSpPr txBox="1"/>
            <p:nvPr/>
          </p:nvSpPr>
          <p:spPr>
            <a:xfrm>
              <a:off x="0" y="-38100"/>
              <a:ext cx="1880642" cy="148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28"/>
          <p:cNvGrpSpPr/>
          <p:nvPr/>
        </p:nvGrpSpPr>
        <p:grpSpPr>
          <a:xfrm>
            <a:off x="1828800" y="2560911"/>
            <a:ext cx="12098996" cy="2963589"/>
            <a:chOff x="0" y="-38100"/>
            <a:chExt cx="3546747" cy="1753665"/>
          </a:xfrm>
        </p:grpSpPr>
        <p:sp>
          <p:nvSpPr>
            <p:cNvPr id="30" name="Google Shape;30;p28"/>
            <p:cNvSpPr/>
            <p:nvPr/>
          </p:nvSpPr>
          <p:spPr>
            <a:xfrm>
              <a:off x="0" y="0"/>
              <a:ext cx="3546747" cy="1715565"/>
            </a:xfrm>
            <a:custGeom>
              <a:avLst/>
              <a:gdLst/>
              <a:ahLst/>
              <a:cxnLst/>
              <a:rect l="l" t="t" r="r" b="b"/>
              <a:pathLst>
                <a:path w="3546747" h="1715565" extrusionOk="0">
                  <a:moveTo>
                    <a:pt x="57490" y="0"/>
                  </a:moveTo>
                  <a:lnTo>
                    <a:pt x="3489257" y="0"/>
                  </a:lnTo>
                  <a:cubicBezTo>
                    <a:pt x="3504504" y="0"/>
                    <a:pt x="3519127" y="6057"/>
                    <a:pt x="3529908" y="16838"/>
                  </a:cubicBezTo>
                  <a:cubicBezTo>
                    <a:pt x="3540690" y="27620"/>
                    <a:pt x="3546747" y="42243"/>
                    <a:pt x="3546747" y="57490"/>
                  </a:cubicBezTo>
                  <a:lnTo>
                    <a:pt x="3546747" y="1658075"/>
                  </a:lnTo>
                  <a:cubicBezTo>
                    <a:pt x="3546747" y="1673322"/>
                    <a:pt x="3540690" y="1687945"/>
                    <a:pt x="3529908" y="1698726"/>
                  </a:cubicBezTo>
                  <a:cubicBezTo>
                    <a:pt x="3519127" y="1709508"/>
                    <a:pt x="3504504" y="1715565"/>
                    <a:pt x="3489257" y="1715565"/>
                  </a:cubicBezTo>
                  <a:lnTo>
                    <a:pt x="57490" y="1715565"/>
                  </a:lnTo>
                  <a:cubicBezTo>
                    <a:pt x="42243" y="1715565"/>
                    <a:pt x="27620" y="1709508"/>
                    <a:pt x="16838" y="1698726"/>
                  </a:cubicBezTo>
                  <a:cubicBezTo>
                    <a:pt x="6057" y="1687945"/>
                    <a:pt x="0" y="1673322"/>
                    <a:pt x="0" y="1658075"/>
                  </a:cubicBezTo>
                  <a:lnTo>
                    <a:pt x="0" y="57490"/>
                  </a:lnTo>
                  <a:cubicBezTo>
                    <a:pt x="0" y="42243"/>
                    <a:pt x="6057" y="27620"/>
                    <a:pt x="16838" y="16838"/>
                  </a:cubicBezTo>
                  <a:cubicBezTo>
                    <a:pt x="27620" y="6057"/>
                    <a:pt x="42243" y="0"/>
                    <a:pt x="5749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8"/>
            <p:cNvSpPr txBox="1"/>
            <p:nvPr/>
          </p:nvSpPr>
          <p:spPr>
            <a:xfrm>
              <a:off x="0" y="-38100"/>
              <a:ext cx="3546747" cy="1753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28"/>
          <p:cNvSpPr/>
          <p:nvPr/>
        </p:nvSpPr>
        <p:spPr>
          <a:xfrm>
            <a:off x="10803598" y="1284320"/>
            <a:ext cx="7098737" cy="7098708"/>
          </a:xfrm>
          <a:custGeom>
            <a:avLst/>
            <a:gdLst/>
            <a:ahLst/>
            <a:cxnLst/>
            <a:rect l="l" t="t" r="r" b="b"/>
            <a:pathLst>
              <a:path w="6350000" h="6349975" extrusionOk="0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8"/>
          <p:cNvSpPr txBox="1"/>
          <p:nvPr/>
        </p:nvSpPr>
        <p:spPr>
          <a:xfrm>
            <a:off x="2724947" y="2639884"/>
            <a:ext cx="9394806" cy="231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TERIMA KASIH</a:t>
            </a:r>
            <a:endParaRPr sz="8800" b="1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" name="Google Shape;34;p28"/>
          <p:cNvSpPr txBox="1"/>
          <p:nvPr/>
        </p:nvSpPr>
        <p:spPr>
          <a:xfrm>
            <a:off x="2786861" y="4287512"/>
            <a:ext cx="8254193" cy="1063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5" b="0" i="0" u="none" strike="noStrike" cap="non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ATAS PERHATIANNYA</a:t>
            </a:r>
            <a:endParaRPr sz="4405" b="0" i="0" u="none" strike="noStrike" cap="none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5" name="Google Shape;35;p28"/>
          <p:cNvSpPr txBox="1"/>
          <p:nvPr/>
        </p:nvSpPr>
        <p:spPr>
          <a:xfrm>
            <a:off x="4571807" y="5637173"/>
            <a:ext cx="5069031" cy="502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272727"/>
                </a:solidFill>
                <a:latin typeface="Calibri"/>
                <a:ea typeface="Calibri"/>
                <a:cs typeface="Calibri"/>
                <a:sym typeface="Calibri"/>
              </a:rPr>
              <a:t>Visit Our Website and Social Media :</a:t>
            </a:r>
            <a:endParaRPr sz="2400" b="0" i="0" u="none" strike="noStrike" cap="none">
              <a:solidFill>
                <a:srgbClr val="272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36;p28"/>
          <p:cNvGrpSpPr/>
          <p:nvPr/>
        </p:nvGrpSpPr>
        <p:grpSpPr>
          <a:xfrm>
            <a:off x="1844790" y="6069959"/>
            <a:ext cx="10271012" cy="902340"/>
            <a:chOff x="1844789" y="5905500"/>
            <a:chExt cx="10271011" cy="902340"/>
          </a:xfrm>
        </p:grpSpPr>
        <p:sp>
          <p:nvSpPr>
            <p:cNvPr id="37" name="Google Shape;37;p28"/>
            <p:cNvSpPr/>
            <p:nvPr/>
          </p:nvSpPr>
          <p:spPr>
            <a:xfrm>
              <a:off x="8410692" y="5905502"/>
              <a:ext cx="2821487" cy="902338"/>
            </a:xfrm>
            <a:custGeom>
              <a:avLst/>
              <a:gdLst/>
              <a:ahLst/>
              <a:cxnLst/>
              <a:rect l="l" t="t" r="r" b="b"/>
              <a:pathLst>
                <a:path w="3557912" h="1137256" extrusionOk="0">
                  <a:moveTo>
                    <a:pt x="0" y="0"/>
                  </a:moveTo>
                  <a:lnTo>
                    <a:pt x="3557912" y="0"/>
                  </a:lnTo>
                  <a:lnTo>
                    <a:pt x="3557912" y="1137256"/>
                  </a:lnTo>
                  <a:lnTo>
                    <a:pt x="0" y="1137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18990" r="-128738" b="-1899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8"/>
            <p:cNvSpPr/>
            <p:nvPr/>
          </p:nvSpPr>
          <p:spPr>
            <a:xfrm>
              <a:off x="11151306" y="5905500"/>
              <a:ext cx="964494" cy="804672"/>
            </a:xfrm>
            <a:custGeom>
              <a:avLst/>
              <a:gdLst/>
              <a:ahLst/>
              <a:cxnLst/>
              <a:rect l="l" t="t" r="r" b="b"/>
              <a:pathLst>
                <a:path w="1248961" h="1033059" extrusionOk="0">
                  <a:moveTo>
                    <a:pt x="0" y="0"/>
                  </a:moveTo>
                  <a:lnTo>
                    <a:pt x="1248961" y="0"/>
                  </a:lnTo>
                  <a:lnTo>
                    <a:pt x="1248961" y="1033059"/>
                  </a:lnTo>
                  <a:lnTo>
                    <a:pt x="0" y="10330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375871" t="-135657" r="-198664" b="-35668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Google Shape;39;p28"/>
            <p:cNvSpPr txBox="1"/>
            <p:nvPr/>
          </p:nvSpPr>
          <p:spPr>
            <a:xfrm>
              <a:off x="1844789" y="6097559"/>
              <a:ext cx="3690829" cy="5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5" b="1" i="0" u="none" strike="noStrike" cap="none">
                  <a:solidFill>
                    <a:srgbClr val="272727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www.bmkg.go.id</a:t>
              </a:r>
              <a:endParaRPr sz="3205" b="1" i="0" u="none" strike="noStrike" cap="none">
                <a:solidFill>
                  <a:srgbClr val="272727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40" name="Google Shape;40;p28"/>
            <p:cNvSpPr txBox="1"/>
            <p:nvPr/>
          </p:nvSpPr>
          <p:spPr>
            <a:xfrm>
              <a:off x="5832636" y="6105289"/>
              <a:ext cx="2547370" cy="5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5" b="1" i="0" u="none" strike="noStrike" cap="none">
                  <a:solidFill>
                    <a:srgbClr val="272727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@infoBMKG</a:t>
              </a:r>
              <a:endParaRPr sz="3205" b="1" i="0" u="none" strike="noStrike" cap="none">
                <a:solidFill>
                  <a:srgbClr val="272727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41" name="Google Shape;41;p28"/>
            <p:cNvSpPr txBox="1"/>
            <p:nvPr/>
          </p:nvSpPr>
          <p:spPr>
            <a:xfrm>
              <a:off x="5486234" y="6160225"/>
              <a:ext cx="397093" cy="498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272727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|</a:t>
              </a:r>
              <a:endParaRPr sz="4000" b="1" i="0" u="none" strike="noStrike" cap="none">
                <a:solidFill>
                  <a:srgbClr val="272727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42" name="Google Shape;42;p28"/>
            <p:cNvSpPr txBox="1"/>
            <p:nvPr/>
          </p:nvSpPr>
          <p:spPr>
            <a:xfrm>
              <a:off x="8308025" y="6167638"/>
              <a:ext cx="397093" cy="498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272727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|</a:t>
              </a:r>
              <a:endParaRPr sz="4000" b="1" i="0" u="none" strike="noStrike" cap="none">
                <a:solidFill>
                  <a:srgbClr val="272727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9.xml.rels><?xml version="1.0" encoding="UTF-8" standalone="yes"?>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"/>
          <p:cNvSpPr/>
          <p:nvPr/>
        </p:nvSpPr>
        <p:spPr>
          <a:xfrm>
            <a:off x="0" y="3585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85651" b="-3060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15476242" y="8992660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 extrusionOk="0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1"/>
          <p:cNvGrpSpPr/>
          <p:nvPr/>
        </p:nvGrpSpPr>
        <p:grpSpPr>
          <a:xfrm>
            <a:off x="0" y="-326144"/>
            <a:ext cx="18288000" cy="10649002"/>
            <a:chOff x="-184701" y="-181001"/>
            <a:chExt cx="18472701" cy="10649002"/>
          </a:xfrm>
        </p:grpSpPr>
        <p:sp>
          <p:nvSpPr>
            <p:cNvPr id="194" name="Google Shape;194;p1"/>
            <p:cNvSpPr/>
            <p:nvPr/>
          </p:nvSpPr>
          <p:spPr>
            <a:xfrm>
              <a:off x="-184701" y="-36339"/>
              <a:ext cx="18472701" cy="10504340"/>
            </a:xfrm>
            <a:custGeom>
              <a:avLst/>
              <a:gdLst/>
              <a:ahLst/>
              <a:cxnLst/>
              <a:rect l="l" t="t" r="r" b="b"/>
              <a:pathLst>
                <a:path w="4865206" h="2766557" extrusionOk="0">
                  <a:moveTo>
                    <a:pt x="0" y="0"/>
                  </a:moveTo>
                  <a:lnTo>
                    <a:pt x="4865206" y="0"/>
                  </a:lnTo>
                  <a:lnTo>
                    <a:pt x="4865206" y="2766557"/>
                  </a:lnTo>
                  <a:lnTo>
                    <a:pt x="0" y="2766557"/>
                  </a:lnTo>
                  <a:close/>
                </a:path>
              </a:pathLst>
            </a:custGeom>
            <a:solidFill>
              <a:srgbClr val="FFFFFF">
                <a:alpha val="8705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"/>
            <p:cNvSpPr txBox="1"/>
            <p:nvPr/>
          </p:nvSpPr>
          <p:spPr>
            <a:xfrm>
              <a:off x="-184701" y="-181001"/>
              <a:ext cx="18472701" cy="10649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1"/>
          <p:cNvSpPr/>
          <p:nvPr/>
        </p:nvSpPr>
        <p:spPr>
          <a:xfrm>
            <a:off x="17497423" y="7227563"/>
            <a:ext cx="1142756" cy="1331601"/>
          </a:xfrm>
          <a:custGeom>
            <a:avLst/>
            <a:gdLst/>
            <a:ahLst/>
            <a:cxnLst/>
            <a:rect l="l" t="t" r="r" b="b"/>
            <a:pathLst>
              <a:path w="1142756" h="1331601" extrusionOk="0">
                <a:moveTo>
                  <a:pt x="0" y="0"/>
                </a:moveTo>
                <a:lnTo>
                  <a:pt x="1142756" y="0"/>
                </a:lnTo>
                <a:lnTo>
                  <a:pt x="1142756" y="1331601"/>
                </a:lnTo>
                <a:lnTo>
                  <a:pt x="0" y="1331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"/>
          <p:cNvSpPr/>
          <p:nvPr/>
        </p:nvSpPr>
        <p:spPr>
          <a:xfrm>
            <a:off x="1181100" y="158863"/>
            <a:ext cx="1490651" cy="2163514"/>
          </a:xfrm>
          <a:custGeom>
            <a:avLst/>
            <a:gdLst/>
            <a:ahLst/>
            <a:cxnLst/>
            <a:rect l="l" t="t" r="r" b="b"/>
            <a:pathLst>
              <a:path w="1490651" h="2163514" extrusionOk="0">
                <a:moveTo>
                  <a:pt x="0" y="0"/>
                </a:moveTo>
                <a:lnTo>
                  <a:pt x="1490651" y="0"/>
                </a:lnTo>
                <a:lnTo>
                  <a:pt x="1490651" y="2163514"/>
                </a:lnTo>
                <a:lnTo>
                  <a:pt x="0" y="2163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" name="Google Shape;198;p1"/>
          <p:cNvGrpSpPr/>
          <p:nvPr/>
        </p:nvGrpSpPr>
        <p:grpSpPr>
          <a:xfrm>
            <a:off x="1181100" y="2170244"/>
            <a:ext cx="13466554" cy="6658445"/>
            <a:chOff x="0" y="-38100"/>
            <a:chExt cx="3546747" cy="1753665"/>
          </a:xfrm>
        </p:grpSpPr>
        <p:sp>
          <p:nvSpPr>
            <p:cNvPr id="199" name="Google Shape;199;p1"/>
            <p:cNvSpPr/>
            <p:nvPr/>
          </p:nvSpPr>
          <p:spPr>
            <a:xfrm>
              <a:off x="0" y="0"/>
              <a:ext cx="3546747" cy="1715565"/>
            </a:xfrm>
            <a:custGeom>
              <a:avLst/>
              <a:gdLst/>
              <a:ahLst/>
              <a:cxnLst/>
              <a:rect l="l" t="t" r="r" b="b"/>
              <a:pathLst>
                <a:path w="3546747" h="1715565" extrusionOk="0">
                  <a:moveTo>
                    <a:pt x="57490" y="0"/>
                  </a:moveTo>
                  <a:lnTo>
                    <a:pt x="3489257" y="0"/>
                  </a:lnTo>
                  <a:cubicBezTo>
                    <a:pt x="3504504" y="0"/>
                    <a:pt x="3519127" y="6057"/>
                    <a:pt x="3529908" y="16838"/>
                  </a:cubicBezTo>
                  <a:cubicBezTo>
                    <a:pt x="3540690" y="27620"/>
                    <a:pt x="3546747" y="42243"/>
                    <a:pt x="3546747" y="57490"/>
                  </a:cubicBezTo>
                  <a:lnTo>
                    <a:pt x="3546747" y="1658075"/>
                  </a:lnTo>
                  <a:cubicBezTo>
                    <a:pt x="3546747" y="1673322"/>
                    <a:pt x="3540690" y="1687945"/>
                    <a:pt x="3529908" y="1698726"/>
                  </a:cubicBezTo>
                  <a:cubicBezTo>
                    <a:pt x="3519127" y="1709508"/>
                    <a:pt x="3504504" y="1715565"/>
                    <a:pt x="3489257" y="1715565"/>
                  </a:cubicBezTo>
                  <a:lnTo>
                    <a:pt x="57490" y="1715565"/>
                  </a:lnTo>
                  <a:cubicBezTo>
                    <a:pt x="42243" y="1715565"/>
                    <a:pt x="27620" y="1709508"/>
                    <a:pt x="16838" y="1698726"/>
                  </a:cubicBezTo>
                  <a:cubicBezTo>
                    <a:pt x="6057" y="1687945"/>
                    <a:pt x="0" y="1673322"/>
                    <a:pt x="0" y="1658075"/>
                  </a:cubicBezTo>
                  <a:lnTo>
                    <a:pt x="0" y="57490"/>
                  </a:lnTo>
                  <a:cubicBezTo>
                    <a:pt x="0" y="42243"/>
                    <a:pt x="6057" y="27620"/>
                    <a:pt x="16838" y="16838"/>
                  </a:cubicBezTo>
                  <a:cubicBezTo>
                    <a:pt x="27620" y="6057"/>
                    <a:pt x="42243" y="0"/>
                    <a:pt x="5749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"/>
            <p:cNvSpPr txBox="1"/>
            <p:nvPr/>
          </p:nvSpPr>
          <p:spPr>
            <a:xfrm>
              <a:off x="0" y="-38100"/>
              <a:ext cx="3546747" cy="1753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1"/>
          <p:cNvSpPr txBox="1">
            <a:spLocks noGrp="1"/>
          </p:cNvSpPr>
          <p:nvPr>
            <p:ph type="sldNum" idx="12"/>
          </p:nvPr>
        </p:nvSpPr>
        <p:spPr>
          <a:xfrm>
            <a:off x="16154400" y="96593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grpSp>
        <p:nvGrpSpPr>
          <p:cNvPr id="202" name="Google Shape;202;p1"/>
          <p:cNvGrpSpPr/>
          <p:nvPr/>
        </p:nvGrpSpPr>
        <p:grpSpPr>
          <a:xfrm>
            <a:off x="10587316" y="1178858"/>
            <a:ext cx="8229600" cy="8229600"/>
            <a:chOff x="0" y="0"/>
            <a:chExt cx="6350000" cy="6350000"/>
          </a:xfrm>
        </p:grpSpPr>
        <p:sp>
          <p:nvSpPr>
            <p:cNvPr id="203" name="Google Shape;203;p1"/>
            <p:cNvSpPr/>
            <p:nvPr/>
          </p:nvSpPr>
          <p:spPr>
            <a:xfrm>
              <a:off x="518793" y="520922"/>
              <a:ext cx="5312417" cy="5314625"/>
            </a:xfrm>
            <a:custGeom>
              <a:avLst/>
              <a:gdLst/>
              <a:ahLst/>
              <a:cxnLst/>
              <a:rect l="l" t="t" r="r" b="b"/>
              <a:pathLst>
                <a:path w="5039360" h="5039360" extrusionOk="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t="-10831" b="-1082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 extrusionOk="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1"/>
          <p:cNvSpPr/>
          <p:nvPr/>
        </p:nvSpPr>
        <p:spPr>
          <a:xfrm>
            <a:off x="2902829" y="341875"/>
            <a:ext cx="10956606" cy="131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BADAN METEOROLOGI KLIMATOLOGI DAN GEOFISIKA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Direktorat Meteorologi Penerbangan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"/>
          <p:cNvSpPr txBox="1"/>
          <p:nvPr/>
        </p:nvSpPr>
        <p:spPr>
          <a:xfrm>
            <a:off x="1703291" y="3355575"/>
            <a:ext cx="88752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BRIEFING PAGI KONDISI CUACA</a:t>
            </a:r>
            <a:endParaRPr sz="80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endParaRPr sz="6600" b="1" i="0" u="none" strike="noStrike" cap="non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05 APRIL </a:t>
            </a:r>
            <a:r>
              <a:rPr lang="en-US" sz="66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2026</a:t>
            </a:r>
            <a:endParaRPr sz="9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7" name="Google Shape;207;p1"/>
          <p:cNvSpPr/>
          <p:nvPr/>
        </p:nvSpPr>
        <p:spPr>
          <a:xfrm>
            <a:off x="1181100" y="8813525"/>
            <a:ext cx="11494994" cy="131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Seksi Layanan Analisis dan Prakiraan Meteorologi Penerbangan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26/main" xmlns:r="http://schemas.openxmlformats.org/officeDocument/2026/relationships" xmlns:p="http://schemas.openxmlformats.org/presentationml/202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 title="waspada_map_07_23102025.png"/>
          <p:cNvPicPr preferRelativeResize="0"/>
          <p:nvPr/>
        </p:nvPicPr>
        <p:blipFill rotWithShape="1">
          <a:blip r:embed="rId3">
            <a:alphaModFix/>
          </a:blip>
          <a:srcRect t="18100" b="18100"/>
          <a:stretch/>
        </p:blipFill>
        <p:spPr>
          <a:xfrm>
            <a:off x="411855" y="2253470"/>
            <a:ext cx="17445873" cy="7418649"/>
          </a:xfrm>
          <a:prstGeom prst="rect">
            <a:avLst/>
          </a:prstGeom>
          <a:noFill/>
          <a:ln w="2026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6" name="Google Shape;236;p5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Arial"/>
              <a:buNone/>
            </a:pPr>
            <a:fld id="{00000000-2026-2026-2026-123412341234}" type="slidenum">
              <a:rPr lang="en-US"/>
              <a:t>10</a:t>
            </a:fld>
            <a:endParaRPr/>
          </a:p>
        </p:txBody>
      </p:sp>
      <p:pic>
        <p:nvPicPr>
          <p:cNvPr id="237" name="Google Shape;237;p5" title="Screenshot 2026-06-26 at 08.39.1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0025" y="8787213"/>
            <a:ext cx="7462775" cy="80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5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26"/>
              <a:buFont typeface="Arial"/>
              <a:buNone/>
            </a:pP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Peta </a:t>
            </a:r>
            <a:r>
              <a:rPr lang="en-US" dirty="0" err="1">
                <a:latin typeface="Poppins"/>
                <a:ea typeface="Poppins"/>
                <a:cs typeface="Poppins"/>
                <a:sym typeface="Poppins"/>
              </a:rPr>
              <a:t>Kewaspadaan</a:t>
            </a: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 Based on </a:t>
            </a:r>
            <a:r>
              <a:rPr lang="en-US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TAF</a:t>
            </a:r>
            <a:endParaRPr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26/main" xmlns:r="http://schemas.openxmlformats.org/officeDocument/2026/relationships" xmlns:p="http://schemas.openxmlformats.org/presentationml/202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Arial"/>
              <a:buNone/>
            </a:pPr>
            <a:fld id="{00000000-2026-2026-2026-123412341234}" type="slidenum">
              <a:rPr lang="en-US"/>
              <a:t>11</a:t>
            </a:fld>
            <a:endParaRPr/>
          </a:p>
        </p:txBody>
      </p:sp>
      <p:sp>
        <p:nvSpPr>
          <p:cNvPr id="244" name="Google Shape;244;p6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26"/>
              <a:buFont typeface="Arial"/>
              <a:buNone/>
            </a:pPr>
            <a:r>
              <a:rPr lang="en-US" dirty="0" err="1">
                <a:latin typeface="Poppins"/>
                <a:ea typeface="Poppins"/>
                <a:cs typeface="Poppins"/>
                <a:sym typeface="Poppins"/>
              </a:rPr>
              <a:t>Penyebab</a:t>
            </a: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dirty="0" err="1">
                <a:latin typeface="Poppins"/>
                <a:ea typeface="Poppins"/>
                <a:cs typeface="Poppins"/>
                <a:sym typeface="Poppins"/>
              </a:rPr>
              <a:t>Kewaspadaan</a:t>
            </a: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 Based on </a:t>
            </a:r>
            <a:r>
              <a:rPr lang="en-US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TAF 00 UTC</a:t>
            </a:r>
            <a:endParaRPr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6" name="Google Shape;246;p6" title="waspada_reasons_pie_07_23102025.png"/>
          <p:cNvPicPr preferRelativeResize="0"/>
          <p:nvPr/>
        </p:nvPicPr>
        <p:blipFill rotWithShape="1">
          <a:blip r:embed="rId3">
            <a:alphaModFix/>
          </a:blip>
          <a:srcRect t="2026" b="2026"/>
          <a:stretch/>
        </p:blipFill>
        <p:spPr>
          <a:xfrm>
            <a:off x="4390018" y="2448957"/>
            <a:ext cx="8780201" cy="6624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 txBox="1">
            <a:spLocks noGrp="1"/>
          </p:cNvSpPr>
          <p:nvPr>
            <p:ph type="sldNum" idx="12"/>
          </p:nvPr>
        </p:nvSpPr>
        <p:spPr>
          <a:xfrm>
            <a:off x="16179800" y="9807576"/>
            <a:ext cx="2133450" cy="36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00" name="Google Shape;300;p11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50" cy="12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Potensi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Pertumbuhan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Awan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Cb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Di Wilayah Udara Indonesia</a:t>
            </a:r>
            <a:br>
              <a:rPr lang="en-US" sz="32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200" dirty="0">
              <a:solidFill>
                <a:srgbClr val="FFFF00"/>
              </a:solidFill>
            </a:endParaRPr>
          </a:p>
        </p:txBody>
      </p:sp>
      <p:pic>
        <p:nvPicPr>
          <p:cNvPr id="301" name="Google Shape;301;p11"/>
          <p:cNvPicPr preferRelativeResize="0"/>
          <p:nvPr/>
        </p:nvPicPr>
        <p:blipFill>
          <a:blip r:embed="rId3">
            <a:alphaModFix/>
          </a:blip>
          <a:srcRect t="19171"/>
          <a:stretch>
            <a:fillRect/>
          </a:stretch>
        </p:blipFill>
        <p:spPr>
          <a:xfrm>
            <a:off x="1025651" y="2470180"/>
            <a:ext cx="16617772" cy="6478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26/main" xmlns:r="http://schemas.openxmlformats.org/officeDocument/2026/relationships" xmlns:p="http://schemas.openxmlformats.org/presentationml/202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"/>
          <p:cNvSpPr txBox="1">
            <a:spLocks noGrp="1"/>
          </p:cNvSpPr>
          <p:nvPr>
            <p:ph type="sldNum" idx="12"/>
          </p:nvPr>
        </p:nvSpPr>
        <p:spPr>
          <a:xfrm>
            <a:off x="16179800" y="9807576"/>
            <a:ext cx="2133450" cy="36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6"/>
              <a:buNone/>
            </a:pPr>
            <a:fld id="{00000000-2026-2026-2026-123412341234}" type="slidenum">
              <a:rPr lang="en-US">
                <a:solidFill>
                  <a:srgbClr val="FFFFFF"/>
                </a:solidFill>
              </a:rPr>
              <a:t>13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92" name="Google Shape;292;p10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50" cy="12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rm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26"/>
              <a:buNone/>
            </a:pPr>
            <a:r>
              <a:rPr lang="en-US" sz="2026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Medium</a:t>
            </a:r>
            <a:r>
              <a:rPr lang="en-US" sz="2026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Level </a:t>
            </a:r>
            <a:r>
              <a:rPr lang="en-US" sz="2026" b="1" i="0" u="none" strike="noStrike" cap="none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SigWx</a:t>
            </a:r>
            <a:r>
              <a:rPr lang="en-US" sz="2026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026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23 Oktober </a:t>
            </a:r>
            <a:r>
              <a:rPr lang="en-US" sz="2026" b="1" i="0" u="none" strike="noStrike" cap="none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2026, 06 UTC</a:t>
            </a:r>
            <a:endParaRPr sz="2026" dirty="0">
              <a:solidFill>
                <a:srgbClr val="FFFF00"/>
              </a:solidFill>
            </a:endParaRPr>
          </a:p>
        </p:txBody>
      </p:sp>
      <p:pic>
        <p:nvPicPr>
          <p:cNvPr id="293" name="Google Shape;29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1700" y="1980163"/>
            <a:ext cx="15700952" cy="75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"/>
          <p:cNvSpPr txBox="1">
            <a:spLocks noGrp="1"/>
          </p:cNvSpPr>
          <p:nvPr>
            <p:ph type="sldNum" idx="12"/>
          </p:nvPr>
        </p:nvSpPr>
        <p:spPr>
          <a:xfrm>
            <a:off x="16179800" y="9807576"/>
            <a:ext cx="2133450" cy="36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84" name="Google Shape;284;p9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50" cy="12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rm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High Level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SigWx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23 APRIL 2026</a:t>
            </a:r>
            <a:r>
              <a:rPr lang="en-US" sz="4000" b="1" i="0" u="none" strike="noStrike" cap="none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000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06</a:t>
            </a:r>
            <a:r>
              <a:rPr lang="en-US" sz="4000" b="1" i="0" u="none" strike="noStrike" cap="none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 UTC</a:t>
            </a:r>
            <a:endParaRPr sz="1050" dirty="0">
              <a:solidFill>
                <a:srgbClr val="FFFF00"/>
              </a:solidFill>
            </a:endParaRPr>
          </a:p>
        </p:txBody>
      </p:sp>
      <p:pic>
        <p:nvPicPr>
          <p:cNvPr id="285" name="Google Shape;28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2644" y="1931875"/>
            <a:ext cx="9507879" cy="787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9c4dd6f346_0_18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53" name="Google Shape;253;g39c4dd6f346_0_18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1100" cy="122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Distribusi</a:t>
            </a:r>
            <a:r>
              <a:rPr lang="en-US" dirty="0"/>
              <a:t> Warning Aktif 05 April 2026 </a:t>
            </a:r>
          </a:p>
        </p:txBody>
      </p:sp>
      <p:pic>
        <p:nvPicPr>
          <p:cNvPr id="254" name="Google Shape;254;g39c4dd6f346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325" y="2105976"/>
            <a:ext cx="15387300" cy="743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9c4dd6f346_0_26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61" name="Google Shape;261;g39c4dd6f346_0_26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1100" cy="122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Rekapitulasi</a:t>
            </a:r>
            <a:r>
              <a:rPr lang="en-US" dirty="0"/>
              <a:t> Warning 24 Jam Terakhir</a:t>
            </a:r>
          </a:p>
        </p:txBody>
      </p:sp>
      <p:pic>
        <p:nvPicPr>
          <p:cNvPr id="262" name="Google Shape;262;g39c4dd6f346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400" y="2046150"/>
            <a:ext cx="15387300" cy="743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43" name="Google Shape;343;p15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err="1">
                <a:latin typeface="Poppins"/>
                <a:ea typeface="Poppins"/>
                <a:cs typeface="Poppins"/>
                <a:sym typeface="Poppins"/>
              </a:rPr>
              <a:t>Sebaran</a:t>
            </a: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 Debu Vulkanik - Terkini dan Prakiraan</a:t>
            </a:r>
            <a:endParaRPr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4" name="Google Shape;3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425" y="1905826"/>
            <a:ext cx="11404375" cy="790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"/>
          <p:cNvSpPr txBox="1">
            <a:spLocks noGrp="1"/>
          </p:cNvSpPr>
          <p:nvPr>
            <p:ph type="sldNum" idx="12"/>
          </p:nvPr>
        </p:nvSpPr>
        <p:spPr>
          <a:xfrm>
            <a:off x="16179800" y="9807576"/>
            <a:ext cx="2133450" cy="36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08" name="Google Shape;308;p12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50" cy="12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400" b="1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Distribusi</a:t>
            </a:r>
            <a:r>
              <a:rPr lang="en-US" sz="44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SIGMET</a:t>
            </a:r>
            <a:endParaRPr sz="1100" dirty="0">
              <a:solidFill>
                <a:srgbClr val="FFFF00"/>
              </a:solidFill>
            </a:endParaRPr>
          </a:p>
        </p:txBody>
      </p:sp>
      <p:sp>
        <p:nvSpPr>
          <p:cNvPr id="310" name="Google Shape;310;p12"/>
          <p:cNvSpPr txBox="1"/>
          <p:nvPr/>
        </p:nvSpPr>
        <p:spPr>
          <a:xfrm>
            <a:off x="13769814" y="9381922"/>
            <a:ext cx="38590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9125" y="3309429"/>
            <a:ext cx="12316275" cy="560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FACBA30-4A10-707B-BB61-F8BE5833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60" y="2014783"/>
            <a:ext cx="15559790" cy="75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>
          <a:extLst>
            <a:ext uri="{FF2B5EF4-FFF2-40B4-BE49-F238E27FC236}">
              <a16:creationId xmlns:a16="http://schemas.microsoft.com/office/drawing/2014/main" id="{35379BCA-649C-D851-8EF9-79561A1CC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">
            <a:extLst>
              <a:ext uri="{FF2B5EF4-FFF2-40B4-BE49-F238E27FC236}">
                <a16:creationId xmlns:a16="http://schemas.microsoft.com/office/drawing/2014/main" id="{18DB807E-D911-1158-9013-55D4A8644B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179800" y="9807576"/>
            <a:ext cx="2133450" cy="36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19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08" name="Google Shape;308;p12">
            <a:extLst>
              <a:ext uri="{FF2B5EF4-FFF2-40B4-BE49-F238E27FC236}">
                <a16:creationId xmlns:a16="http://schemas.microsoft.com/office/drawing/2014/main" id="{E8BAE485-AC2F-C8C8-90C5-176AE91BD7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50" cy="121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400" dirty="0">
                <a:solidFill>
                  <a:srgbClr val="FFFFFF"/>
                </a:solidFill>
                <a:latin typeface="Poppins"/>
                <a:cs typeface="Poppins"/>
                <a:sym typeface="Poppins"/>
              </a:rPr>
              <a:t>Bandara yang berada di polygon SIGMET</a:t>
            </a:r>
            <a:endParaRPr sz="1100" dirty="0">
              <a:solidFill>
                <a:srgbClr val="FFFF00"/>
              </a:solidFill>
            </a:endParaRPr>
          </a:p>
        </p:txBody>
      </p:sp>
      <p:sp>
        <p:nvSpPr>
          <p:cNvPr id="310" name="Google Shape;310;p12">
            <a:extLst>
              <a:ext uri="{FF2B5EF4-FFF2-40B4-BE49-F238E27FC236}">
                <a16:creationId xmlns:a16="http://schemas.microsoft.com/office/drawing/2014/main" id="{269F8C28-EDD8-420D-E1CA-52CB1C75D499}"/>
              </a:ext>
            </a:extLst>
          </p:cNvPr>
          <p:cNvSpPr txBox="1"/>
          <p:nvPr/>
        </p:nvSpPr>
        <p:spPr>
          <a:xfrm>
            <a:off x="13769814" y="9381922"/>
            <a:ext cx="38590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39EC9DD-E03F-FB09-DA97-D2B85334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32" y="1891759"/>
            <a:ext cx="15589770" cy="782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0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13" name="Google Shape;213;p2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5400" dirty="0">
                <a:latin typeface="Poppins"/>
                <a:ea typeface="Poppins"/>
                <a:cs typeface="Poppins"/>
                <a:sym typeface="Poppins"/>
              </a:rPr>
              <a:t>OUTLINE</a:t>
            </a:r>
            <a:endParaRPr sz="54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4" name="Google Shape;214;p2"/>
          <p:cNvSpPr txBox="1">
            <a:spLocks noGrp="1"/>
          </p:cNvSpPr>
          <p:nvPr>
            <p:ph type="body" idx="1"/>
          </p:nvPr>
        </p:nvSpPr>
        <p:spPr>
          <a:xfrm>
            <a:off x="1298754" y="2170214"/>
            <a:ext cx="15947846" cy="690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685800" lvl="0" indent="-647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+mj-lt"/>
              <a:buAutoNum type="arabicPeriod"/>
            </a:pPr>
            <a:endParaRPr lang="en-US" dirty="0"/>
          </a:p>
          <a:p>
            <a:pPr marL="685800" lvl="0" indent="-647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+mj-lt"/>
              <a:buAutoNum type="arabicPeriod"/>
            </a:pPr>
            <a:r>
              <a:rPr lang="en-US" dirty="0"/>
              <a:t>Kondisi cuaca terkini based on METAR</a:t>
            </a:r>
          </a:p>
          <a:p>
            <a:pPr marL="685800" indent="-647700">
              <a:buFont typeface="+mj-lt"/>
              <a:buAutoNum type="arabicPeriod"/>
            </a:pPr>
            <a:r>
              <a:rPr lang="en-US" dirty="0"/>
              <a:t>Trend berdasarkan METAR</a:t>
            </a:r>
          </a:p>
          <a:p>
            <a:pPr marL="685800" indent="-647700">
              <a:buFont typeface="+mj-lt"/>
              <a:buAutoNum type="arabicPeriod"/>
            </a:pPr>
            <a:r>
              <a:rPr lang="en-US" dirty="0"/>
              <a:t>Awan berdasarkan </a:t>
            </a:r>
            <a:r>
              <a:rPr lang="en-US" dirty="0" err="1"/>
              <a:t>citra</a:t>
            </a:r>
            <a:r>
              <a:rPr lang="en-US" dirty="0"/>
              <a:t> satelit cuaca</a:t>
            </a:r>
          </a:p>
          <a:p>
            <a:pPr marL="685800" indent="-647700">
              <a:buFont typeface="+mj-lt"/>
              <a:buAutoNum type="arabicPeriod"/>
            </a:pPr>
            <a:r>
              <a:rPr lang="en-US" dirty="0"/>
              <a:t>Streamline 925mb dan windshear surface-925 berdasarkan RASON 00 UTC </a:t>
            </a:r>
          </a:p>
          <a:p>
            <a:pPr marL="685800" indent="-647700">
              <a:buFont typeface="+mj-lt"/>
              <a:buAutoNum type="arabicPeriod"/>
            </a:pPr>
            <a:r>
              <a:rPr lang="en-US" dirty="0"/>
              <a:t>Ketersediaan TAF di bandar </a:t>
            </a:r>
            <a:r>
              <a:rPr lang="en-US" dirty="0" err="1"/>
              <a:t>udara</a:t>
            </a:r>
            <a:endParaRPr lang="en-US" dirty="0"/>
          </a:p>
          <a:p>
            <a:pPr marL="685800" lvl="0" indent="-647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+mj-lt"/>
              <a:buAutoNum type="arabicPeriod"/>
            </a:pPr>
            <a:r>
              <a:rPr lang="en-US" dirty="0" err="1"/>
              <a:t>Kewaspadaan</a:t>
            </a:r>
            <a:r>
              <a:rPr lang="en-US" dirty="0"/>
              <a:t> cuaca berdasarkan TAF dan </a:t>
            </a:r>
            <a:r>
              <a:rPr lang="en-US" dirty="0" err="1"/>
              <a:t>penyebab</a:t>
            </a:r>
            <a:r>
              <a:rPr lang="en-US" dirty="0"/>
              <a:t> </a:t>
            </a:r>
            <a:r>
              <a:rPr lang="en-US" dirty="0" err="1"/>
              <a:t>kewaspadaan</a:t>
            </a:r>
            <a:endParaRPr lang="en-US" dirty="0"/>
          </a:p>
          <a:p>
            <a:pPr marL="685800" indent="-647700">
              <a:buFont typeface="+mj-lt"/>
              <a:buAutoNum type="arabicPeriod"/>
            </a:pPr>
            <a:r>
              <a:rPr lang="en-US" dirty="0"/>
              <a:t>Potensi </a:t>
            </a:r>
            <a:r>
              <a:rPr lang="en-US" dirty="0" err="1"/>
              <a:t>Pertumbuhan</a:t>
            </a:r>
            <a:r>
              <a:rPr lang="en-US" dirty="0"/>
              <a:t> </a:t>
            </a:r>
            <a:r>
              <a:rPr lang="en-US" dirty="0" err="1"/>
              <a:t>awan</a:t>
            </a:r>
            <a:r>
              <a:rPr lang="en-US" dirty="0"/>
              <a:t> CB</a:t>
            </a:r>
          </a:p>
          <a:p>
            <a:pPr marL="685800" indent="-647700">
              <a:buFont typeface="+mj-lt"/>
              <a:buAutoNum type="arabicPeriod"/>
            </a:pPr>
            <a:r>
              <a:rPr lang="en-US" dirty="0"/>
              <a:t>Medium Level SIGWX </a:t>
            </a:r>
          </a:p>
          <a:p>
            <a:pPr marL="685800" indent="-647700">
              <a:buFont typeface="+mj-lt"/>
              <a:buAutoNum type="arabicPeriod"/>
            </a:pPr>
            <a:r>
              <a:rPr lang="en-US" dirty="0"/>
              <a:t>High Level SIGWX</a:t>
            </a:r>
          </a:p>
          <a:p>
            <a:pPr marL="685800" lvl="0" indent="-647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+mj-lt"/>
              <a:buAutoNum type="arabicPeriod"/>
            </a:pPr>
            <a:r>
              <a:rPr lang="en-US" dirty="0" err="1"/>
              <a:t>Distribusi</a:t>
            </a:r>
            <a:r>
              <a:rPr lang="en-US" dirty="0"/>
              <a:t> warning aktif dan rekap warning 24 jam yang </a:t>
            </a:r>
            <a:r>
              <a:rPr lang="en-US" dirty="0" err="1"/>
              <a:t>lalu</a:t>
            </a:r>
            <a:endParaRPr lang="en-US" dirty="0"/>
          </a:p>
          <a:p>
            <a:pPr marL="685800" indent="-647700">
              <a:buFont typeface="+mj-lt"/>
              <a:buAutoNum type="arabicPeriod"/>
            </a:pPr>
            <a:r>
              <a:rPr lang="en-US" dirty="0" err="1"/>
              <a:t>Sebaran</a:t>
            </a:r>
            <a:r>
              <a:rPr lang="en-US" dirty="0"/>
              <a:t> debu vulkanik –Terkini dan Prakiraan</a:t>
            </a:r>
          </a:p>
          <a:p>
            <a:pPr marL="685800" lvl="0" indent="-647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+mj-lt"/>
              <a:buAutoNum type="arabicPeriod"/>
            </a:pPr>
            <a:r>
              <a:rPr lang="en-US" dirty="0" err="1"/>
              <a:t>Distribusi</a:t>
            </a:r>
            <a:r>
              <a:rPr lang="en-US" dirty="0"/>
              <a:t> SIGMET dan bandara yang </a:t>
            </a:r>
            <a:r>
              <a:rPr lang="en-US" dirty="0" err="1"/>
              <a:t>ada</a:t>
            </a:r>
            <a:r>
              <a:rPr lang="en-US" dirty="0"/>
              <a:t> didalam polygon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26/main" xmlns:r="http://schemas.openxmlformats.org/officeDocument/2026/relationships" xmlns:p="http://schemas.openxmlformats.org/presentationml/202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 txBox="1"/>
          <p:nvPr/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5" tIns="68550" rIns="137125" bIns="6855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Arial"/>
              <a:buNone/>
            </a:pPr>
            <a:fld id="{00000000-2026-2026-2026-123412341234}" type="slidenum">
              <a:rPr lang="en-US" sz="202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2026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6"/>
          <p:cNvSpPr/>
          <p:nvPr/>
        </p:nvSpPr>
        <p:spPr>
          <a:xfrm>
            <a:off x="1884350" y="6125875"/>
            <a:ext cx="6730800" cy="70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Arial"/>
              <a:buNone/>
            </a:pPr>
            <a:r>
              <a:rPr lang="en-US" sz="2026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www.aviation.bmkg.go.id  |  @aviation.bmkg</a:t>
            </a:r>
            <a:endParaRPr sz="2026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Kondisi cuaca terkini based on </a:t>
            </a:r>
            <a:r>
              <a:rPr lang="en-US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METAR</a:t>
            </a:r>
            <a:endParaRPr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FB335E-E7AB-CE1B-D556-1686E3D8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05" y="1715324"/>
            <a:ext cx="14943761" cy="80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>
          <a:extLst>
            <a:ext uri="{FF2B5EF4-FFF2-40B4-BE49-F238E27FC236}">
              <a16:creationId xmlns:a16="http://schemas.microsoft.com/office/drawing/2014/main" id="{E101C724-5CC9-35B2-34A1-8155213C9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">
            <a:extLst>
              <a:ext uri="{FF2B5EF4-FFF2-40B4-BE49-F238E27FC236}">
                <a16:creationId xmlns:a16="http://schemas.microsoft.com/office/drawing/2014/main" id="{F79B8E6C-5C72-2E7F-1155-77EFDAB59BA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68" name="Google Shape;268;p7">
            <a:extLst>
              <a:ext uri="{FF2B5EF4-FFF2-40B4-BE49-F238E27FC236}">
                <a16:creationId xmlns:a16="http://schemas.microsoft.com/office/drawing/2014/main" id="{A4BD18EA-D1AA-D1C0-37ED-F18BA85CCD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Trend berdasarkan </a:t>
            </a:r>
            <a:r>
              <a:rPr lang="en-US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METAR</a:t>
            </a:r>
            <a:endParaRPr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9B13633-5CCB-1816-A733-57481EF4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46" y="1888760"/>
            <a:ext cx="14622849" cy="790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3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>
          <a:extLst>
            <a:ext uri="{FF2B5EF4-FFF2-40B4-BE49-F238E27FC236}">
              <a16:creationId xmlns:a16="http://schemas.microsoft.com/office/drawing/2014/main" id="{A4D22FC5-5D54-85EF-0A18-92ABAD550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">
            <a:extLst>
              <a:ext uri="{FF2B5EF4-FFF2-40B4-BE49-F238E27FC236}">
                <a16:creationId xmlns:a16="http://schemas.microsoft.com/office/drawing/2014/main" id="{A4093E84-B6E9-B6DF-386D-A64E66037C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68" name="Google Shape;268;p7">
            <a:extLst>
              <a:ext uri="{FF2B5EF4-FFF2-40B4-BE49-F238E27FC236}">
                <a16:creationId xmlns:a16="http://schemas.microsoft.com/office/drawing/2014/main" id="{B7251E2B-526E-DDE9-2DD9-1F1819EEF9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Awan berdasarkan Citra satelit cuaca</a:t>
            </a:r>
            <a:endParaRPr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50" name="Picture 2" descr="Indonesia">
            <a:extLst>
              <a:ext uri="{FF2B5EF4-FFF2-40B4-BE49-F238E27FC236}">
                <a16:creationId xmlns:a16="http://schemas.microsoft.com/office/drawing/2014/main" id="{A93991C0-971A-4299-9B7A-E550EEF8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60" y="1883928"/>
            <a:ext cx="12138052" cy="810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91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>
          <a:extLst>
            <a:ext uri="{FF2B5EF4-FFF2-40B4-BE49-F238E27FC236}">
              <a16:creationId xmlns:a16="http://schemas.microsoft.com/office/drawing/2014/main" id="{BE2182F1-EBE7-9565-EDD6-66B38848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">
            <a:extLst>
              <a:ext uri="{FF2B5EF4-FFF2-40B4-BE49-F238E27FC236}">
                <a16:creationId xmlns:a16="http://schemas.microsoft.com/office/drawing/2014/main" id="{8B16B569-B07C-BF02-6C3A-0299BC9DD8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68" name="Google Shape;268;p7">
            <a:extLst>
              <a:ext uri="{FF2B5EF4-FFF2-40B4-BE49-F238E27FC236}">
                <a16:creationId xmlns:a16="http://schemas.microsoft.com/office/drawing/2014/main" id="{97737902-5E75-17E0-08F3-CF1A1122DB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STREAMLINE 925 MB Based on </a:t>
            </a:r>
            <a:r>
              <a:rPr lang="en-US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RASON 00 UTC</a:t>
            </a:r>
            <a:endParaRPr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9" name="Google Shape;269;p7" title="wind_streamlines_925p0_cubic.png">
            <a:extLst>
              <a:ext uri="{FF2B5EF4-FFF2-40B4-BE49-F238E27FC236}">
                <a16:creationId xmlns:a16="http://schemas.microsoft.com/office/drawing/2014/main" id="{8384E0EA-0297-042D-6C35-EEE4F14690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9" r="49"/>
          <a:stretch/>
        </p:blipFill>
        <p:spPr>
          <a:xfrm>
            <a:off x="2778912" y="2023375"/>
            <a:ext cx="13343549" cy="75709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65585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76" name="Google Shape;276;p8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1100" cy="12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Vertical Windshear 925 Mb To Surface </a:t>
            </a:r>
            <a:br>
              <a:rPr lang="en-US" dirty="0">
                <a:latin typeface="Poppins"/>
                <a:ea typeface="Poppins"/>
                <a:cs typeface="Poppins"/>
                <a:sym typeface="Poppins"/>
              </a:rPr>
            </a:b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Based on </a:t>
            </a:r>
            <a:r>
              <a:rPr lang="en-US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RASON 00 UTC</a:t>
            </a: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 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7" name="Google Shape;277;p8" title="vertical_wind_shear_Surface-925p0_cubi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150" y="1905875"/>
            <a:ext cx="13516452" cy="773501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26/main" xmlns:r="http://schemas.openxmlformats.org/officeDocument/2026/relationships" xmlns:p="http://schemas.openxmlformats.org/presentationml/202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6"/>
              <a:buFont typeface="Arial"/>
              <a:buNone/>
            </a:pPr>
            <a:fld id="{00000000-2026-2026-2026-123412341234}" type="slidenum">
              <a:rPr lang="en-US"/>
              <a:t>8</a:t>
            </a:fld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0973" cy="122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26"/>
              <a:buFont typeface="Arial"/>
              <a:buNone/>
            </a:pPr>
            <a:r>
              <a:rPr lang="en-US" sz="2026" dirty="0">
                <a:latin typeface="Poppins"/>
                <a:ea typeface="Poppins"/>
                <a:cs typeface="Poppins"/>
                <a:sym typeface="Poppins"/>
              </a:rPr>
              <a:t>Ketersediaan TAF di Bandar Udara</a:t>
            </a:r>
            <a:endParaRPr sz="2026"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1" name="Google Shape;221;p3" title="TAF_Map_07_2310202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291" y="1919619"/>
            <a:ext cx="15346319" cy="7785562"/>
          </a:xfrm>
          <a:prstGeom prst="rect">
            <a:avLst/>
          </a:prstGeom>
          <a:noFill/>
          <a:ln w="2026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"/>
          <p:cNvSpPr txBox="1">
            <a:spLocks noGrp="1"/>
          </p:cNvSpPr>
          <p:nvPr>
            <p:ph type="sldNum" idx="12"/>
          </p:nvPr>
        </p:nvSpPr>
        <p:spPr>
          <a:xfrm>
            <a:off x="16179800" y="980757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28" name="Google Shape;228;p4"/>
          <p:cNvSpPr txBox="1">
            <a:spLocks noGrp="1"/>
          </p:cNvSpPr>
          <p:nvPr>
            <p:ph type="title"/>
          </p:nvPr>
        </p:nvSpPr>
        <p:spPr>
          <a:xfrm>
            <a:off x="1600200" y="495300"/>
            <a:ext cx="15701100" cy="12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Daftar Bandar Udara yang tidak tersedia TAF</a:t>
            </a:r>
          </a:p>
        </p:txBody>
      </p:sp>
      <p:sp>
        <p:nvSpPr>
          <p:cNvPr id="229" name="Google Shape;229;p4"/>
          <p:cNvSpPr txBox="1"/>
          <p:nvPr/>
        </p:nvSpPr>
        <p:spPr>
          <a:xfrm>
            <a:off x="1100550" y="3780739"/>
            <a:ext cx="8350200" cy="4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</a:t>
            </a:r>
            <a:r>
              <a:rPr lang="en-US" sz="2400" dirty="0">
                <a:solidFill>
                  <a:srgbClr val="FF0000"/>
                </a:solidFill>
              </a:rPr>
              <a:t>WITO,KUALA </a:t>
            </a:r>
            <a:r>
              <a:rPr lang="en-US" sz="2400" dirty="0" err="1">
                <a:solidFill>
                  <a:srgbClr val="FF0000"/>
                </a:solidFill>
              </a:rPr>
              <a:t>BATU,Sultan</a:t>
            </a:r>
            <a:r>
              <a:rPr lang="en-US" sz="2400" dirty="0">
                <a:solidFill>
                  <a:srgbClr val="FF0000"/>
                </a:solidFill>
              </a:rPr>
              <a:t> Iskandar Muda</a:t>
            </a:r>
            <a:endParaRPr sz="24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2,WIDO,RANAI,Lanud Raden </a:t>
            </a:r>
            <a:r>
              <a:rPr lang="en-US" sz="2400" dirty="0" err="1">
                <a:solidFill>
                  <a:schemeClr val="dk1"/>
                </a:solidFill>
              </a:rPr>
              <a:t>Sadjad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3,WARD,DHOHO,Dhoho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4,WAGP,PURUKCAHU,Beringin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5,WAGF,KUALA PEMBUANG,H. Asan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6,WAQD,TANJUNG </a:t>
            </a:r>
            <a:r>
              <a:rPr lang="en-US" sz="2400" dirty="0" err="1">
                <a:solidFill>
                  <a:schemeClr val="dk1"/>
                </a:solidFill>
              </a:rPr>
              <a:t>HARAPAN,Tanjung</a:t>
            </a:r>
            <a:r>
              <a:rPr lang="en-US" sz="2400" dirty="0">
                <a:solidFill>
                  <a:schemeClr val="dk1"/>
                </a:solidFill>
              </a:rPr>
              <a:t> Harapan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7,WAQL,LONG </a:t>
            </a:r>
            <a:r>
              <a:rPr lang="en-US" sz="2400" dirty="0" err="1">
                <a:solidFill>
                  <a:schemeClr val="dk1"/>
                </a:solidFill>
              </a:rPr>
              <a:t>APUNG,Tanjung</a:t>
            </a:r>
            <a:r>
              <a:rPr lang="en-US" sz="2400" dirty="0">
                <a:solidFill>
                  <a:schemeClr val="dk1"/>
                </a:solidFill>
              </a:rPr>
              <a:t> Harapan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8,WAQM,KOL. ROBERT ATTY </a:t>
            </a:r>
            <a:r>
              <a:rPr lang="en-US" sz="2400" dirty="0" err="1">
                <a:solidFill>
                  <a:schemeClr val="dk1"/>
                </a:solidFill>
              </a:rPr>
              <a:t>BESSING,Tanjung</a:t>
            </a:r>
            <a:r>
              <a:rPr lang="en-US" sz="2400" dirty="0">
                <a:solidFill>
                  <a:schemeClr val="dk1"/>
                </a:solidFill>
              </a:rPr>
              <a:t> Harapan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9,WAQJ,YUVAI </a:t>
            </a:r>
            <a:r>
              <a:rPr lang="en-US" sz="2400" dirty="0" err="1">
                <a:solidFill>
                  <a:schemeClr val="dk1"/>
                </a:solidFill>
              </a:rPr>
              <a:t>SEMARING,Yuvai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dirty="0" err="1">
                <a:solidFill>
                  <a:schemeClr val="dk1"/>
                </a:solidFill>
              </a:rPr>
              <a:t>Semaring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10,WAON,TANJUNG </a:t>
            </a:r>
            <a:r>
              <a:rPr lang="en-US" sz="2400" dirty="0" err="1">
                <a:solidFill>
                  <a:schemeClr val="dk1"/>
                </a:solidFill>
              </a:rPr>
              <a:t>WARUKIN,Syamsudin</a:t>
            </a:r>
            <a:r>
              <a:rPr lang="en-US" sz="2400" dirty="0">
                <a:solidFill>
                  <a:schemeClr val="dk1"/>
                </a:solidFill>
              </a:rPr>
              <a:t> Noor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"/>
          <p:cNvSpPr txBox="1"/>
          <p:nvPr/>
        </p:nvSpPr>
        <p:spPr>
          <a:xfrm>
            <a:off x="9812049" y="3780739"/>
            <a:ext cx="8844900" cy="5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11,</a:t>
            </a:r>
            <a:r>
              <a:rPr lang="en-US" sz="2400" dirty="0">
                <a:solidFill>
                  <a:schemeClr val="dk1"/>
                </a:solidFill>
              </a:rPr>
              <a:t>WATL,GEWAYANTANA,Gewayantana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12,WAFB,TORAJA,Toraja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13,WAEG,GAMAR </a:t>
            </a:r>
            <a:r>
              <a:rPr lang="en-US" sz="2400" dirty="0" err="1">
                <a:solidFill>
                  <a:schemeClr val="dk1"/>
                </a:solidFill>
              </a:rPr>
              <a:t>MALAMO,Gamar</a:t>
            </a:r>
            <a:r>
              <a:rPr lang="en-US" sz="2400" dirty="0">
                <a:solidFill>
                  <a:schemeClr val="dk1"/>
                </a:solidFill>
              </a:rPr>
              <a:t> Malamo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14,WAEW,PITU,Lanud Leo </a:t>
            </a:r>
            <a:r>
              <a:rPr lang="en-US" sz="2400" dirty="0" err="1">
                <a:solidFill>
                  <a:schemeClr val="dk1"/>
                </a:solidFill>
              </a:rPr>
              <a:t>Wattimena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15,WAPU,KUFAR,Kuffar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16,WAPN,NAMNIWEL,Namlea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17,WAJI,MARARENA,Mararena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18,WAKP,KEPI,Mopah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19,WAVD,NOP GOLIAT </a:t>
            </a:r>
            <a:r>
              <a:rPr lang="en-US" sz="2400" dirty="0" err="1">
                <a:solidFill>
                  <a:schemeClr val="dk1"/>
                </a:solidFill>
              </a:rPr>
              <a:t>DEKAI,Wamena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20,WAJO,OKSIBIL,Wamena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ap:Properties xmlns:ap="http://schemas.openxmlformats.org/officeDocument/2006/extended-properties" xmlns:vt="http://schemas.openxmlformats.org/officeDocument/2006/docPropsVTypes">
  <ap:TotalTime>95</ap:TotalTime>
  <ap:Words>414</ap:Words>
  <ap:Application>Microsoft Office PowerPoint</ap:Application>
  <ap:PresentationFormat>Custom</ap:PresentationFormat>
  <ap:Paragraphs>90</ap:Paragraphs>
  <ap:Slides>20</ap:Slides>
  <ap:Notes>20</ap:Notes>
  <ap:HiddenSlides>0</ap:HiddenSlides>
  <ap:MMClips>0</ap:MMClips>
  <ap:ScaleCrop>false</ap:ScaleCrop>
  <ap: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ap:HeadingPairs>
  <ap:TitlesOfParts>
    <vt:vector size="27" baseType="lpstr">
      <vt:lpstr>Poppins Medium</vt:lpstr>
      <vt:lpstr>Calibri</vt:lpstr>
      <vt:lpstr>Poppins SemiBold</vt:lpstr>
      <vt:lpstr>Poppins</vt:lpstr>
      <vt:lpstr>Arial</vt:lpstr>
      <vt:lpstr>Office Theme</vt:lpstr>
      <vt:lpstr>1_Office Theme</vt:lpstr>
      <vt:lpstr>Briefing_Dirmetbang</vt:lpstr>
      <vt:lpstr>OUTLINE</vt:lpstr>
      <vt:lpstr>Kondisi cuaca terkini based on METAR</vt:lpstr>
      <vt:lpstr>Trend berdasarkan METAR</vt:lpstr>
      <vt:lpstr>Awan berdasarkan Citra satelit cuaca</vt:lpstr>
      <vt:lpstr>STREAMLINE 925 MB Based on RASON 00 UTC</vt:lpstr>
      <vt:lpstr>Vertical Windshear 925 Mb To Surface  Based on RASON 00 UTC </vt:lpstr>
      <vt:lpstr>Ketersediaan TAF di Bandar Udara</vt:lpstr>
      <vt:lpstr>Daftar Bandar Udara yang tidak tersedia TAF</vt:lpstr>
      <vt:lpstr>Peta Kewaspadaan Based on TAF</vt:lpstr>
      <vt:lpstr>Penyebab Kewaspadaan Based on TAF 00 UTC</vt:lpstr>
      <vt:lpstr>Potensi Pertumbuhan Awan Cb Di Wilayah Udara Indonesia </vt:lpstr>
      <vt:lpstr>Medium Level SigWx 23 Oktober 2025, 06 UTC</vt:lpstr>
      <vt:lpstr>High Level SigWx 23 OKTOBER 2025, 06 UTC</vt:lpstr>
      <vt:lpstr>Distribusi Warning Aktif 23 Oktober 2025 </vt:lpstr>
      <vt:lpstr>Rekapitulasi Warning 24 Jam Terakhir</vt:lpstr>
      <vt:lpstr>Sebaran Debu Vulkanik - Terkini dan Prakiraan</vt:lpstr>
      <vt:lpstr>Distribusi SIGMET</vt:lpstr>
      <vt:lpstr>Bandara yang berada di polygon SIGMET</vt:lpstr>
      <vt:lpstr>Briefing_Dirmetbang</vt:lpstr>
    </vt:vector>
  </ap:TitlesOfParts>
  <ap:LinksUpToDate>false</ap:LinksUpToDate>
  <ap:SharedDoc>false</ap:SharedDoc>
  <ap:HyperlinksChanged>false</ap:HyperlinksChanged>
  <ap:AppVersion>16.0000</ap:AppVers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cp:lastModifiedBy>Muhammad Arif Munandar</cp:lastModifiedBy>
  <cp:revision>4</cp:revision>
  <dcterms:created xsi:type="dcterms:W3CDTF">2025-10-23T01:00:49Z</dcterms:created>
  <dcterms:modified xsi:type="dcterms:W3CDTF">2026-04-05T10:23:03Z</dcterms:modified>
  <dc:title>Briefing_Dirmetbang</dc:title>
</cp:coreProperties>
</file>